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77" r:id="rId3"/>
    <p:sldId id="270" r:id="rId4"/>
    <p:sldId id="258" r:id="rId5"/>
    <p:sldId id="278" r:id="rId6"/>
    <p:sldId id="276" r:id="rId7"/>
    <p:sldId id="260" r:id="rId8"/>
    <p:sldId id="261" r:id="rId9"/>
    <p:sldId id="262" r:id="rId10"/>
    <p:sldId id="263" r:id="rId11"/>
    <p:sldId id="264" r:id="rId12"/>
    <p:sldId id="259" r:id="rId13"/>
    <p:sldId id="271" r:id="rId14"/>
    <p:sldId id="272" r:id="rId15"/>
    <p:sldId id="273" r:id="rId16"/>
    <p:sldId id="274" r:id="rId17"/>
    <p:sldId id="275" r:id="rId18"/>
    <p:sldId id="266" r:id="rId19"/>
    <p:sldId id="268" r:id="rId20"/>
    <p:sldId id="269" r:id="rId2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20"/>
    <p:restoredTop sz="96255"/>
  </p:normalViewPr>
  <p:slideViewPr>
    <p:cSldViewPr snapToGrid="0" snapToObjects="1">
      <p:cViewPr varScale="1">
        <p:scale>
          <a:sx n="121" d="100"/>
          <a:sy n="121" d="100"/>
        </p:scale>
        <p:origin x="328" y="16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6899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docs.google.com</a:t>
            </a:r>
            <a:r>
              <a:rPr lang="en-US" dirty="0"/>
              <a:t>/document/d/1Ivh-TZGJCguyMqG25uSjx_QOaHlxZr6ciNvHSbi-PGo/</a:t>
            </a:r>
            <a:r>
              <a:rPr lang="en-US" dirty="0" err="1"/>
              <a:t>edit?tab</a:t>
            </a:r>
            <a:r>
              <a:rPr lang="en-US" dirty="0"/>
              <a:t>=t.0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Caution on re-use – doing more than one thing means something will be sacrificed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docs.google.com</a:t>
            </a:r>
            <a:r>
              <a:rPr lang="en-US" dirty="0"/>
              <a:t>/document/d/1Ivh-TZGJCguyMqG25uSjx_QOaHlxZr6ciNvHSbi-PGo/</a:t>
            </a:r>
            <a:r>
              <a:rPr lang="en-US" dirty="0" err="1"/>
              <a:t>edit?tab</a:t>
            </a:r>
            <a:r>
              <a:rPr lang="en-US" dirty="0"/>
              <a:t>=t.0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E70519-ED9A-8DA8-78F6-C35BEBC2C3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D18D3C6-2DC1-56AB-5340-665BAA39D6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7602A33-3D99-F0C2-C0D7-F04E1B8A4A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5A387A-953B-F96B-34BB-B5C4ABD72F6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442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A007A4-DA44-8EF3-6EBE-7B19FB1747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551D86A-98A2-5C9A-D826-FCD8919C67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8113A65-A51D-32E5-BF19-781C07CC4C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7B2E97-A9A4-0302-D0E8-A4C958FAB7C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2235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1DFE24-D21D-196E-EC03-ED5EB79317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A2CE7B2-8E2C-6AF5-F1AD-19A99362EA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7EE22CB-9679-7BC3-ECB2-2572D57812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5F637B-D528-4EAE-B3A1-AB211D1CEB3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6492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FD1C02-B5F5-4B1C-2AE7-BEB6A1DC11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B269728-878D-9765-AC7A-456F3E1DBF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62FCE4D-7490-DD3E-ADE3-CE7B8BF6F3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80F205-40C2-B2D8-37D8-0A5746C31B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9845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15184F-4E1D-4A81-16DA-0F7A4362CB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DABAC4-380F-DBD3-9CD5-1BCC85E45B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2221F36-A499-81B7-7936-C1B8D7F69B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366A79-EC2D-9E81-0F96-F31F2BF8FDE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44094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srgbClr val="6B5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 but then be willing to change your mind if your reporting unearths something better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3760D6-DBE0-4487-DAF9-8478C408B0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81DA57D-ED9C-5570-A1D3-4BFF31E9CC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7663EB3-8D89-4334-B48F-A3012914DA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C48018-28F0-7ED7-77AD-8D01EA959B7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5626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D6577D-3504-E47A-18C2-30A3175783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52B0DF4-E4F5-A1C6-D88F-3C1DF93864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C083C39-EC42-F5DE-FC64-2B434074F0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 the progression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209FA1-B90A-EAF5-8589-028753E416F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580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(British novelist and journalist)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E11612-2047-4980-DA62-6B3B8DE9C8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DB811A2-FD46-B2DE-A126-FDD5E60BDB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70EC609-B87A-AC95-AE13-CACD3F34EC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(British novelist and journalist)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50180C-F3DC-E5F1-7A75-9A9CD167738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3101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FC3289-3E82-03DB-1FB0-346D16F700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6A537B-06EC-098C-4BB9-BE5C6B587E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7C4C842-9972-1442-02AC-F805DD77C4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D26328-3B01-2D57-8D89-7597D3CB520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678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Being stuck on one step might mean you failed in a previous step (similar to writer’s block)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B21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"/>
          <p:cNvSpPr/>
          <p:nvPr/>
        </p:nvSpPr>
        <p:spPr>
          <a:xfrm>
            <a:off x="-1097280" y="5120640"/>
            <a:ext cx="2377440" cy="2377440"/>
          </a:xfrm>
          <a:prstGeom prst="ellipse">
            <a:avLst/>
          </a:prstGeom>
          <a:solidFill>
            <a:schemeClr val="accent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" name="Shape 0"/>
          <p:cNvSpPr/>
          <p:nvPr/>
        </p:nvSpPr>
        <p:spPr>
          <a:xfrm>
            <a:off x="9052560" y="-1452992"/>
            <a:ext cx="4754880" cy="4754880"/>
          </a:xfrm>
          <a:prstGeom prst="ellipse">
            <a:avLst/>
          </a:prstGeom>
          <a:solidFill>
            <a:schemeClr val="accent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10275446" y="4343400"/>
            <a:ext cx="2743200" cy="27432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C6E38D0-1DCA-D20B-A326-42124EA3E6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826" y="301521"/>
            <a:ext cx="11225041" cy="6310727"/>
          </a:xfrm>
          <a:prstGeom prst="rect">
            <a:avLst/>
          </a:prstGeom>
        </p:spPr>
      </p:pic>
      <p:sp>
        <p:nvSpPr>
          <p:cNvPr id="5" name="Text 3"/>
          <p:cNvSpPr/>
          <p:nvPr/>
        </p:nvSpPr>
        <p:spPr>
          <a:xfrm>
            <a:off x="1481125" y="1831429"/>
            <a:ext cx="360588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kern="0" spc="300" dirty="0">
                <a:solidFill>
                  <a:schemeClr val="accent4">
                    <a:lumMod val="20000"/>
                    <a:lumOff val="8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COMMUNICATION TRAINING</a:t>
            </a:r>
            <a:endParaRPr lang="en-US" sz="16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" name="Text 4"/>
          <p:cNvSpPr/>
          <p:nvPr/>
        </p:nvSpPr>
        <p:spPr>
          <a:xfrm>
            <a:off x="785968" y="2141212"/>
            <a:ext cx="5152378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44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Telling the Story</a:t>
            </a:r>
            <a:endParaRPr lang="en-US" sz="4400" dirty="0"/>
          </a:p>
        </p:txBody>
      </p:sp>
      <p:sp>
        <p:nvSpPr>
          <p:cNvPr id="7" name="Text 5"/>
          <p:cNvSpPr/>
          <p:nvPr/>
        </p:nvSpPr>
        <p:spPr>
          <a:xfrm>
            <a:off x="1280160" y="3351558"/>
            <a:ext cx="394098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i="1" dirty="0">
                <a:solidFill>
                  <a:schemeClr val="accent2">
                    <a:lumMod val="20000"/>
                    <a:lumOff val="8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Choosing the Right Format</a:t>
            </a:r>
          </a:p>
          <a:p>
            <a:pPr marL="0" indent="0" algn="ctr">
              <a:buNone/>
            </a:pPr>
            <a:r>
              <a:rPr lang="en-US" sz="2400" i="1" dirty="0">
                <a:solidFill>
                  <a:schemeClr val="accent2">
                    <a:lumMod val="20000"/>
                    <a:lumOff val="8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Field Stories</a:t>
            </a:r>
            <a:endParaRPr lang="en-US" sz="24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2012BBB-08A2-5A4C-BC6E-1FC66EF0DC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1932" y="528686"/>
            <a:ext cx="2875017" cy="115000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D073CCA-C838-EF72-E702-82C7BE4E4908}"/>
              </a:ext>
            </a:extLst>
          </p:cNvPr>
          <p:cNvSpPr txBox="1"/>
          <p:nvPr/>
        </p:nvSpPr>
        <p:spPr>
          <a:xfrm>
            <a:off x="1864139" y="4868894"/>
            <a:ext cx="12749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Jim Killam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E7E8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777240" cy="777240"/>
          </a:xfrm>
          <a:prstGeom prst="ellipse">
            <a:avLst/>
          </a:prstGeom>
          <a:solidFill>
            <a:srgbClr val="B8504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/home/claude/deck/icons/sitema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950" y="697230"/>
            <a:ext cx="388620" cy="3886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508760" y="502920"/>
            <a:ext cx="96012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2B211D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Step 3 — </a:t>
            </a:r>
            <a:r>
              <a:rPr lang="en-US" sz="2600" b="1" dirty="0">
                <a:solidFill>
                  <a:srgbClr val="C00000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Organize: </a:t>
            </a:r>
            <a:r>
              <a:rPr lang="en-US" sz="2600" b="1" dirty="0">
                <a:solidFill>
                  <a:srgbClr val="2B211D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Find the Spine of the Story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548640" y="1417320"/>
            <a:ext cx="10881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i="1" dirty="0">
                <a:solidFill>
                  <a:srgbClr val="6B5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Also called the </a:t>
            </a:r>
            <a:r>
              <a:rPr lang="en-US" b="1" i="1" dirty="0">
                <a:solidFill>
                  <a:srgbClr val="6B5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kernel</a:t>
            </a:r>
            <a:r>
              <a:rPr lang="en-US" i="1" dirty="0">
                <a:solidFill>
                  <a:srgbClr val="6B5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or the </a:t>
            </a:r>
            <a:r>
              <a:rPr lang="en-US" b="1" i="1" dirty="0">
                <a:solidFill>
                  <a:srgbClr val="6B5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central arc</a:t>
            </a:r>
            <a:r>
              <a:rPr lang="en-US" i="1" dirty="0">
                <a:solidFill>
                  <a:srgbClr val="6B5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</a:t>
            </a:r>
            <a:endParaRPr lang="en-US" dirty="0"/>
          </a:p>
        </p:txBody>
      </p:sp>
      <p:sp>
        <p:nvSpPr>
          <p:cNvPr id="6" name="Shape 3"/>
          <p:cNvSpPr/>
          <p:nvPr/>
        </p:nvSpPr>
        <p:spPr>
          <a:xfrm>
            <a:off x="781812" y="2468880"/>
            <a:ext cx="1920240" cy="1554480"/>
          </a:xfrm>
          <a:prstGeom prst="roundRect">
            <a:avLst>
              <a:gd name="adj" fmla="val 4706"/>
            </a:avLst>
          </a:prstGeom>
          <a:solidFill>
            <a:srgbClr val="B8504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873252" y="2542032"/>
            <a:ext cx="457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1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873252" y="2971800"/>
            <a:ext cx="1737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Setting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2702052" y="2971800"/>
            <a:ext cx="25603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2B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  <p:sp>
        <p:nvSpPr>
          <p:cNvPr id="10" name="Shape 7"/>
          <p:cNvSpPr/>
          <p:nvPr/>
        </p:nvSpPr>
        <p:spPr>
          <a:xfrm>
            <a:off x="2958084" y="2468880"/>
            <a:ext cx="1920240" cy="1554480"/>
          </a:xfrm>
          <a:prstGeom prst="roundRect">
            <a:avLst>
              <a:gd name="adj" fmla="val 4706"/>
            </a:avLst>
          </a:prstGeom>
          <a:solidFill>
            <a:srgbClr val="B8504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3049524" y="2542032"/>
            <a:ext cx="457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2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3049524" y="2971800"/>
            <a:ext cx="1737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4878324" y="2971800"/>
            <a:ext cx="25603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2B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  <p:sp>
        <p:nvSpPr>
          <p:cNvPr id="14" name="Shape 11"/>
          <p:cNvSpPr/>
          <p:nvPr/>
        </p:nvSpPr>
        <p:spPr>
          <a:xfrm>
            <a:off x="5134356" y="2468880"/>
            <a:ext cx="1920240" cy="1554480"/>
          </a:xfrm>
          <a:prstGeom prst="roundRect">
            <a:avLst>
              <a:gd name="adj" fmla="val 4706"/>
            </a:avLst>
          </a:prstGeom>
          <a:solidFill>
            <a:srgbClr val="B8504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5225796" y="2542032"/>
            <a:ext cx="457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3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5225796" y="2971800"/>
            <a:ext cx="1737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Challenge</a:t>
            </a:r>
            <a:endParaRPr lang="en-US" sz="1500" dirty="0"/>
          </a:p>
        </p:txBody>
      </p:sp>
      <p:sp>
        <p:nvSpPr>
          <p:cNvPr id="17" name="Text 14"/>
          <p:cNvSpPr/>
          <p:nvPr/>
        </p:nvSpPr>
        <p:spPr>
          <a:xfrm>
            <a:off x="7054596" y="2971800"/>
            <a:ext cx="25603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2B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  <p:sp>
        <p:nvSpPr>
          <p:cNvPr id="18" name="Shape 15"/>
          <p:cNvSpPr/>
          <p:nvPr/>
        </p:nvSpPr>
        <p:spPr>
          <a:xfrm>
            <a:off x="7310628" y="2468880"/>
            <a:ext cx="1920240" cy="1554480"/>
          </a:xfrm>
          <a:prstGeom prst="roundRect">
            <a:avLst>
              <a:gd name="adj" fmla="val 4706"/>
            </a:avLst>
          </a:prstGeom>
          <a:solidFill>
            <a:srgbClr val="B8504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6"/>
          <p:cNvSpPr/>
          <p:nvPr/>
        </p:nvSpPr>
        <p:spPr>
          <a:xfrm>
            <a:off x="7402068" y="2542032"/>
            <a:ext cx="457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4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7402068" y="2971800"/>
            <a:ext cx="1737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Turning Point</a:t>
            </a:r>
            <a:endParaRPr lang="en-US" sz="1500" dirty="0"/>
          </a:p>
        </p:txBody>
      </p:sp>
      <p:sp>
        <p:nvSpPr>
          <p:cNvPr id="21" name="Text 18"/>
          <p:cNvSpPr/>
          <p:nvPr/>
        </p:nvSpPr>
        <p:spPr>
          <a:xfrm>
            <a:off x="9230868" y="2971800"/>
            <a:ext cx="25603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2B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  <p:sp>
        <p:nvSpPr>
          <p:cNvPr id="22" name="Shape 19"/>
          <p:cNvSpPr/>
          <p:nvPr/>
        </p:nvSpPr>
        <p:spPr>
          <a:xfrm>
            <a:off x="9486900" y="2468880"/>
            <a:ext cx="1920240" cy="1554480"/>
          </a:xfrm>
          <a:prstGeom prst="roundRect">
            <a:avLst>
              <a:gd name="adj" fmla="val 4706"/>
            </a:avLst>
          </a:prstGeom>
          <a:solidFill>
            <a:schemeClr val="accent6">
              <a:lumMod val="75000"/>
            </a:scheme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0"/>
          <p:cNvSpPr/>
          <p:nvPr/>
        </p:nvSpPr>
        <p:spPr>
          <a:xfrm>
            <a:off x="9578340" y="2542032"/>
            <a:ext cx="457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5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9578340" y="2971800"/>
            <a:ext cx="1737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 (Transformation) / Hope</a:t>
            </a:r>
            <a:endParaRPr lang="en-US" sz="1500" dirty="0"/>
          </a:p>
        </p:txBody>
      </p:sp>
      <p:sp>
        <p:nvSpPr>
          <p:cNvPr id="25" name="Shape 22"/>
          <p:cNvSpPr/>
          <p:nvPr/>
        </p:nvSpPr>
        <p:spPr>
          <a:xfrm>
            <a:off x="548640" y="4434840"/>
            <a:ext cx="1106424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Text 23"/>
          <p:cNvSpPr/>
          <p:nvPr/>
        </p:nvSpPr>
        <p:spPr>
          <a:xfrm>
            <a:off x="868680" y="4434840"/>
            <a:ext cx="1042416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b="1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Quick test:  </a:t>
            </a:r>
            <a:r>
              <a:rPr lang="en-US" dirty="0">
                <a:solidFill>
                  <a:srgbClr val="2B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 you tell this story in five sentences — one per box — using only material you actually gathered? If a box is empty, that's your next question to ask.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E7E8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777240" cy="777240"/>
          </a:xfrm>
          <a:prstGeom prst="ellipse">
            <a:avLst/>
          </a:prstGeom>
          <a:solidFill>
            <a:srgbClr val="B8504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/home/claude/deck/icons/rou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950" y="697230"/>
            <a:ext cx="388620" cy="3886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508760" y="502920"/>
            <a:ext cx="100584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B211D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Step 4 — </a:t>
            </a:r>
            <a:r>
              <a:rPr lang="en-US" sz="2400" b="1" dirty="0">
                <a:solidFill>
                  <a:srgbClr val="C00000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Choose</a:t>
            </a:r>
            <a:r>
              <a:rPr lang="en-US" sz="2400" b="1" dirty="0">
                <a:solidFill>
                  <a:srgbClr val="2B211D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 the Format That Best Serves the Story</a:t>
            </a:r>
            <a:endParaRPr lang="en-US" sz="2400" dirty="0"/>
          </a:p>
        </p:txBody>
      </p:sp>
      <p:sp>
        <p:nvSpPr>
          <p:cNvPr id="5" name="Shape 2"/>
          <p:cNvSpPr/>
          <p:nvPr/>
        </p:nvSpPr>
        <p:spPr>
          <a:xfrm>
            <a:off x="548640" y="1600200"/>
            <a:ext cx="534924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777240" y="1828800"/>
            <a:ext cx="685800" cy="685800"/>
          </a:xfrm>
          <a:prstGeom prst="ellipse">
            <a:avLst/>
          </a:prstGeom>
          <a:solidFill>
            <a:srgbClr val="B8504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1" descr="/home/claude/deck/icons/users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8690" y="2000250"/>
            <a:ext cx="342900" cy="34290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600200" y="1801368"/>
            <a:ext cx="4069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B211D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Audience</a:t>
            </a:r>
            <a:endParaRPr lang="en-US" sz="1600" dirty="0"/>
          </a:p>
        </p:txBody>
      </p:sp>
      <p:sp>
        <p:nvSpPr>
          <p:cNvPr id="9" name="Text 5"/>
          <p:cNvSpPr/>
          <p:nvPr/>
        </p:nvSpPr>
        <p:spPr>
          <a:xfrm>
            <a:off x="1600200" y="2194560"/>
            <a:ext cx="406908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600" dirty="0">
                <a:solidFill>
                  <a:srgbClr val="6B5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will they encounter this — social feed, newsletter, church service, etc.?</a:t>
            </a:r>
            <a:endParaRPr lang="en-US" sz="1600" dirty="0"/>
          </a:p>
        </p:txBody>
      </p:sp>
      <p:sp>
        <p:nvSpPr>
          <p:cNvPr id="10" name="Shape 6"/>
          <p:cNvSpPr/>
          <p:nvPr/>
        </p:nvSpPr>
        <p:spPr>
          <a:xfrm>
            <a:off x="6263640" y="1600200"/>
            <a:ext cx="534924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7"/>
          <p:cNvSpPr/>
          <p:nvPr/>
        </p:nvSpPr>
        <p:spPr>
          <a:xfrm>
            <a:off x="6492240" y="1828800"/>
            <a:ext cx="685800" cy="685800"/>
          </a:xfrm>
          <a:prstGeom prst="ellipse">
            <a:avLst/>
          </a:prstGeom>
          <a:solidFill>
            <a:srgbClr val="A7BEA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2" descr="/home/claude/deck/icons/lightbulb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3690" y="2000250"/>
            <a:ext cx="342900" cy="34290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7315200" y="1801368"/>
            <a:ext cx="4069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B211D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Material</a:t>
            </a:r>
            <a:endParaRPr lang="en-US" sz="1600" dirty="0"/>
          </a:p>
        </p:txBody>
      </p:sp>
      <p:sp>
        <p:nvSpPr>
          <p:cNvPr id="14" name="Text 9"/>
          <p:cNvSpPr/>
          <p:nvPr/>
        </p:nvSpPr>
        <p:spPr>
          <a:xfrm>
            <a:off x="7315200" y="2194560"/>
            <a:ext cx="406908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600" dirty="0">
                <a:solidFill>
                  <a:srgbClr val="6B5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What's strongest: a face and voice, a compelling fact, a quiet conversation?</a:t>
            </a:r>
            <a:endParaRPr lang="en-US" sz="1600" dirty="0"/>
          </a:p>
        </p:txBody>
      </p:sp>
      <p:sp>
        <p:nvSpPr>
          <p:cNvPr id="15" name="Shape 10"/>
          <p:cNvSpPr/>
          <p:nvPr/>
        </p:nvSpPr>
        <p:spPr>
          <a:xfrm>
            <a:off x="548640" y="3886200"/>
            <a:ext cx="534924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1"/>
          <p:cNvSpPr/>
          <p:nvPr/>
        </p:nvSpPr>
        <p:spPr>
          <a:xfrm>
            <a:off x="777240" y="4114800"/>
            <a:ext cx="685800" cy="685800"/>
          </a:xfrm>
          <a:prstGeom prst="ellipse">
            <a:avLst/>
          </a:prstGeom>
          <a:solidFill>
            <a:srgbClr val="B8504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3" descr="/home/claude/deck/icons/clipboar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8690" y="4286250"/>
            <a:ext cx="342900" cy="342900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1600200" y="4087368"/>
            <a:ext cx="4069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B211D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Resources</a:t>
            </a:r>
            <a:endParaRPr lang="en-US" sz="1600" dirty="0"/>
          </a:p>
        </p:txBody>
      </p:sp>
      <p:sp>
        <p:nvSpPr>
          <p:cNvPr id="19" name="Text 13"/>
          <p:cNvSpPr/>
          <p:nvPr/>
        </p:nvSpPr>
        <p:spPr>
          <a:xfrm>
            <a:off x="1600200" y="4480560"/>
            <a:ext cx="406908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600" dirty="0">
                <a:solidFill>
                  <a:srgbClr val="6B5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skills, equipment and time do we realistically have before our deadline?</a:t>
            </a:r>
            <a:endParaRPr lang="en-US" sz="1600" dirty="0"/>
          </a:p>
        </p:txBody>
      </p:sp>
      <p:sp>
        <p:nvSpPr>
          <p:cNvPr id="20" name="Shape 14"/>
          <p:cNvSpPr/>
          <p:nvPr/>
        </p:nvSpPr>
        <p:spPr>
          <a:xfrm>
            <a:off x="6263640" y="3886200"/>
            <a:ext cx="534924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Shape 15"/>
          <p:cNvSpPr/>
          <p:nvPr/>
        </p:nvSpPr>
        <p:spPr>
          <a:xfrm>
            <a:off x="6492240" y="4114800"/>
            <a:ext cx="685800" cy="685800"/>
          </a:xfrm>
          <a:prstGeom prst="ellipse">
            <a:avLst/>
          </a:prstGeom>
          <a:solidFill>
            <a:srgbClr val="A7BEA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2" name="Image 4" descr="/home/claude/deck/icons/chart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3690" y="4286250"/>
            <a:ext cx="342900" cy="342900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7315200" y="4087368"/>
            <a:ext cx="4069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B211D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Re-use</a:t>
            </a:r>
            <a:endParaRPr lang="en-US" sz="1600" dirty="0"/>
          </a:p>
        </p:txBody>
      </p:sp>
      <p:sp>
        <p:nvSpPr>
          <p:cNvPr id="24" name="Text 17"/>
          <p:cNvSpPr/>
          <p:nvPr/>
        </p:nvSpPr>
        <p:spPr>
          <a:xfrm>
            <a:off x="7315200" y="4480560"/>
            <a:ext cx="406908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600" dirty="0">
                <a:solidFill>
                  <a:srgbClr val="6B5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 one trip supply more than one format, if we plan for it up front?</a:t>
            </a:r>
            <a:endParaRPr lang="en-US" sz="1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E7E8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1F8016F2-CEA2-7887-DD0D-CD565B1678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5053" y="0"/>
            <a:ext cx="83418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8D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F2AD1A8-8DE8-674C-39DB-BBFB001D6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9071F2F-3243-B7B3-632D-60E4737FDA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221" y="729049"/>
            <a:ext cx="9469727" cy="5325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5358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8D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2D1688-19BF-90A6-AE1F-E8AA73BFD2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94EE9DF-17BF-2F6E-F64B-29DDE19D91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2367" y="112749"/>
            <a:ext cx="8320065" cy="6658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0519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8D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B70996E-353A-2802-97EE-BE75396E1B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CB2CAC5-C2CA-C5B9-A737-9C8201C076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9843" y="1235675"/>
            <a:ext cx="9104035" cy="4139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3536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8D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6D5F9A-C09D-A820-7F68-0D541BD69E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0CD730E-3866-6389-FE38-BA3153F47F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5297" y="98832"/>
            <a:ext cx="8390237" cy="6683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1649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8D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16CD92-5F30-A79D-BE27-E62F1547D2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BC8056A-78AD-FCB5-B903-1F44705033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7661" y="111212"/>
            <a:ext cx="9828050" cy="6536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9363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2B21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777240" cy="777240"/>
          </a:xfrm>
          <a:prstGeom prst="ellipse">
            <a:avLst/>
          </a:prstGeom>
          <a:solidFill>
            <a:srgbClr val="A7BEA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/home/claude/deck/icons/quest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950" y="651510"/>
            <a:ext cx="388620" cy="3886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508760" y="457200"/>
            <a:ext cx="98755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Still unsure? Ask 3 questions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548640" y="1691640"/>
            <a:ext cx="11064240" cy="1005840"/>
          </a:xfrm>
          <a:prstGeom prst="roundRect">
            <a:avLst>
              <a:gd name="adj" fmla="val 7273"/>
            </a:avLst>
          </a:prstGeom>
          <a:solidFill>
            <a:srgbClr val="3A2E28"/>
          </a:solidFill>
          <a:ln w="19050">
            <a:solidFill>
              <a:srgbClr val="B8504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777240" y="1947672"/>
            <a:ext cx="502920" cy="502920"/>
          </a:xfrm>
          <a:prstGeom prst="ellipse">
            <a:avLst/>
          </a:prstGeom>
          <a:solidFill>
            <a:srgbClr val="B8504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777240" y="1947672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2B211D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1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1508760" y="1691640"/>
            <a:ext cx="98755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What's the strongest part of my material — a face, a voice or a fact?</a:t>
            </a:r>
            <a:endParaRPr lang="en-US" sz="2000" dirty="0"/>
          </a:p>
        </p:txBody>
      </p:sp>
      <p:sp>
        <p:nvSpPr>
          <p:cNvPr id="9" name="Shape 6"/>
          <p:cNvSpPr/>
          <p:nvPr/>
        </p:nvSpPr>
        <p:spPr>
          <a:xfrm>
            <a:off x="548640" y="2862072"/>
            <a:ext cx="11064240" cy="1005840"/>
          </a:xfrm>
          <a:prstGeom prst="roundRect">
            <a:avLst>
              <a:gd name="adj" fmla="val 7273"/>
            </a:avLst>
          </a:prstGeom>
          <a:solidFill>
            <a:srgbClr val="3A2E28"/>
          </a:solidFill>
          <a:ln w="19050">
            <a:solidFill>
              <a:srgbClr val="A7BEA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777240" y="3118104"/>
            <a:ext cx="502920" cy="502920"/>
          </a:xfrm>
          <a:prstGeom prst="ellipse">
            <a:avLst/>
          </a:prstGeom>
          <a:solidFill>
            <a:srgbClr val="A7BEA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777240" y="3118104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2B211D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2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1508760" y="2862072"/>
            <a:ext cx="98755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will my audience actually see or hear this?</a:t>
            </a:r>
            <a:endParaRPr lang="en-US" sz="2000" dirty="0"/>
          </a:p>
        </p:txBody>
      </p:sp>
      <p:sp>
        <p:nvSpPr>
          <p:cNvPr id="13" name="Shape 10"/>
          <p:cNvSpPr/>
          <p:nvPr/>
        </p:nvSpPr>
        <p:spPr>
          <a:xfrm>
            <a:off x="548640" y="4032504"/>
            <a:ext cx="11064240" cy="1005840"/>
          </a:xfrm>
          <a:prstGeom prst="roundRect">
            <a:avLst>
              <a:gd name="adj" fmla="val 7273"/>
            </a:avLst>
          </a:prstGeom>
          <a:solidFill>
            <a:srgbClr val="3A2E28"/>
          </a:solidFill>
          <a:ln w="19050">
            <a:solidFill>
              <a:srgbClr val="B8504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1"/>
          <p:cNvSpPr/>
          <p:nvPr/>
        </p:nvSpPr>
        <p:spPr>
          <a:xfrm>
            <a:off x="777240" y="4288536"/>
            <a:ext cx="502920" cy="502920"/>
          </a:xfrm>
          <a:prstGeom prst="ellipse">
            <a:avLst/>
          </a:prstGeom>
          <a:solidFill>
            <a:srgbClr val="B8504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777240" y="4288536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2B211D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3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1508760" y="4032504"/>
            <a:ext cx="98755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can I realistically produce with excellence by the deadline?</a:t>
            </a:r>
            <a:endParaRPr lang="en-US" sz="2000" dirty="0"/>
          </a:p>
        </p:txBody>
      </p:sp>
      <p:sp>
        <p:nvSpPr>
          <p:cNvPr id="17" name="Shape 14"/>
          <p:cNvSpPr/>
          <p:nvPr/>
        </p:nvSpPr>
        <p:spPr>
          <a:xfrm>
            <a:off x="548640" y="5349240"/>
            <a:ext cx="11064240" cy="868680"/>
          </a:xfrm>
          <a:prstGeom prst="roundRect">
            <a:avLst>
              <a:gd name="adj" fmla="val 8421"/>
            </a:avLst>
          </a:prstGeom>
          <a:solidFill>
            <a:srgbClr val="B8504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822960" y="5349240"/>
            <a:ext cx="105156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FFFFFF"/>
                </a:solidFill>
                <a:ea typeface="Bookman Old Style" pitchFamily="34" charset="-122"/>
                <a:cs typeface="Bookman Old Style" pitchFamily="34" charset="-120"/>
              </a:rPr>
              <a:t>The best format is the one you can execute with excellence — not necessarily the most impressive one.</a:t>
            </a: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E7E8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2B211D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Quick Review: Key Takeaways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640080" y="1600200"/>
            <a:ext cx="868680" cy="868680"/>
          </a:xfrm>
          <a:prstGeom prst="ellipse">
            <a:avLst/>
          </a:prstGeom>
          <a:solidFill>
            <a:srgbClr val="B8504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" name="Image 0" descr="/home/claude/deck/icons/clipboar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250" y="1817370"/>
            <a:ext cx="434340" cy="43434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737360" y="1618488"/>
            <a:ext cx="95097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b="1" dirty="0">
                <a:solidFill>
                  <a:srgbClr val="2B211D"/>
                </a:solidFill>
                <a:highlight>
                  <a:srgbClr val="FFFF00"/>
                </a:highlight>
                <a:latin typeface="Calibri" pitchFamily="34" charset="0"/>
                <a:ea typeface="Calibri" pitchFamily="34" charset="-122"/>
                <a:cs typeface="Calibri" pitchFamily="34" charset="-120"/>
              </a:rPr>
              <a:t>PLAN</a:t>
            </a:r>
            <a:r>
              <a:rPr lang="en-US" b="1" dirty="0">
                <a:solidFill>
                  <a:srgbClr val="2B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with your purpose in mind</a:t>
            </a:r>
            <a:endParaRPr lang="en-US" dirty="0"/>
          </a:p>
          <a:p>
            <a:pPr marL="0" indent="0">
              <a:lnSpc>
                <a:spcPct val="120000"/>
              </a:lnSpc>
              <a:buNone/>
            </a:pPr>
            <a:r>
              <a:rPr lang="en-US" dirty="0">
                <a:solidFill>
                  <a:srgbClr val="6B5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 you gather a single quote or photo / consider audience</a:t>
            </a:r>
            <a:endParaRPr lang="en-US" dirty="0"/>
          </a:p>
        </p:txBody>
      </p:sp>
      <p:sp>
        <p:nvSpPr>
          <p:cNvPr id="6" name="Shape 3"/>
          <p:cNvSpPr/>
          <p:nvPr/>
        </p:nvSpPr>
        <p:spPr>
          <a:xfrm>
            <a:off x="640080" y="2715768"/>
            <a:ext cx="868680" cy="868680"/>
          </a:xfrm>
          <a:prstGeom prst="ellipse">
            <a:avLst/>
          </a:prstGeom>
          <a:solidFill>
            <a:srgbClr val="B8504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1" descr="/home/claude/deck/icons/mic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250" y="2932938"/>
            <a:ext cx="434340" cy="43434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737360" y="2734056"/>
            <a:ext cx="95097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b="1" dirty="0">
                <a:solidFill>
                  <a:srgbClr val="2B211D"/>
                </a:solidFill>
                <a:highlight>
                  <a:srgbClr val="FFFF00"/>
                </a:highlight>
                <a:latin typeface="Calibri" pitchFamily="34" charset="0"/>
                <a:ea typeface="Calibri" pitchFamily="34" charset="-122"/>
                <a:cs typeface="Calibri" pitchFamily="34" charset="-120"/>
              </a:rPr>
              <a:t>GATHER</a:t>
            </a:r>
            <a:r>
              <a:rPr lang="en-US" b="1" dirty="0">
                <a:solidFill>
                  <a:srgbClr val="2B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more than you think you need</a:t>
            </a:r>
            <a:endParaRPr lang="en-US" dirty="0"/>
          </a:p>
          <a:p>
            <a:pPr marL="0" indent="0">
              <a:lnSpc>
                <a:spcPct val="120000"/>
              </a:lnSpc>
              <a:buNone/>
            </a:pPr>
            <a:r>
              <a:rPr lang="en-US" dirty="0">
                <a:solidFill>
                  <a:srgbClr val="6B5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whether you're on-site or remote / and don’t be overwhelmed</a:t>
            </a:r>
            <a:endParaRPr lang="en-US" dirty="0"/>
          </a:p>
        </p:txBody>
      </p:sp>
      <p:sp>
        <p:nvSpPr>
          <p:cNvPr id="9" name="Shape 5"/>
          <p:cNvSpPr/>
          <p:nvPr/>
        </p:nvSpPr>
        <p:spPr>
          <a:xfrm>
            <a:off x="640080" y="3831336"/>
            <a:ext cx="868680" cy="868680"/>
          </a:xfrm>
          <a:prstGeom prst="ellipse">
            <a:avLst/>
          </a:prstGeom>
          <a:solidFill>
            <a:srgbClr val="B8504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0" name="Image 2" descr="/home/claude/deck/icons/sitemap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7250" y="4048506"/>
            <a:ext cx="434340" cy="43434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737360" y="3849624"/>
            <a:ext cx="95097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b="1" dirty="0">
                <a:solidFill>
                  <a:srgbClr val="2B211D"/>
                </a:solidFill>
                <a:highlight>
                  <a:srgbClr val="FFFF00"/>
                </a:highlight>
                <a:latin typeface="Calibri" pitchFamily="34" charset="0"/>
                <a:ea typeface="Calibri" pitchFamily="34" charset="-122"/>
                <a:cs typeface="Calibri" pitchFamily="34" charset="-120"/>
              </a:rPr>
              <a:t>ORGANIZE</a:t>
            </a:r>
            <a:r>
              <a:rPr lang="en-US" b="1" dirty="0">
                <a:solidFill>
                  <a:srgbClr val="2B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around a story spine</a:t>
            </a:r>
            <a:endParaRPr lang="en-US" dirty="0"/>
          </a:p>
          <a:p>
            <a:pPr marL="0" indent="0">
              <a:lnSpc>
                <a:spcPct val="120000"/>
              </a:lnSpc>
              <a:buNone/>
            </a:pPr>
            <a:r>
              <a:rPr lang="en-US" dirty="0">
                <a:solidFill>
                  <a:srgbClr val="6B5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just the order things happened. 5 boxes or what happened? / why does it matter?</a:t>
            </a:r>
            <a:endParaRPr lang="en-US" dirty="0"/>
          </a:p>
        </p:txBody>
      </p:sp>
      <p:sp>
        <p:nvSpPr>
          <p:cNvPr id="12" name="Shape 7"/>
          <p:cNvSpPr/>
          <p:nvPr/>
        </p:nvSpPr>
        <p:spPr>
          <a:xfrm>
            <a:off x="640080" y="4946904"/>
            <a:ext cx="868680" cy="868680"/>
          </a:xfrm>
          <a:prstGeom prst="ellipse">
            <a:avLst/>
          </a:prstGeom>
          <a:solidFill>
            <a:srgbClr val="B8504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3" descr="/home/claude/deck/icons/rout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7250" y="5164074"/>
            <a:ext cx="434340" cy="434340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737360" y="4965192"/>
            <a:ext cx="95097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b="1" dirty="0">
                <a:solidFill>
                  <a:srgbClr val="2B211D"/>
                </a:solidFill>
                <a:highlight>
                  <a:srgbClr val="FFFF00"/>
                </a:highlight>
                <a:latin typeface="Calibri" pitchFamily="34" charset="0"/>
                <a:ea typeface="Calibri" pitchFamily="34" charset="-122"/>
                <a:cs typeface="Calibri" pitchFamily="34" charset="-120"/>
              </a:rPr>
              <a:t>CHOOSE</a:t>
            </a:r>
            <a:r>
              <a:rPr lang="en-US" b="1" dirty="0">
                <a:solidFill>
                  <a:srgbClr val="2B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format by audience and resources</a:t>
            </a:r>
            <a:endParaRPr lang="en-US" dirty="0"/>
          </a:p>
          <a:p>
            <a:pPr marL="0" indent="0">
              <a:lnSpc>
                <a:spcPct val="120000"/>
              </a:lnSpc>
              <a:buNone/>
            </a:pPr>
            <a:r>
              <a:rPr lang="en-US" dirty="0">
                <a:solidFill>
                  <a:srgbClr val="6B5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the </a:t>
            </a:r>
            <a:r>
              <a:rPr lang="en-US" dirty="0">
                <a:solidFill>
                  <a:srgbClr val="C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Story Brief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AAB09F7-A94D-5A6D-F3A5-4DAFB6AD35C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88560" y="316484"/>
            <a:ext cx="4039958" cy="227126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B211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AF68C60-7690-F662-10EC-D27572CD9C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">
            <a:extLst>
              <a:ext uri="{FF2B5EF4-FFF2-40B4-BE49-F238E27FC236}">
                <a16:creationId xmlns:a16="http://schemas.microsoft.com/office/drawing/2014/main" id="{9B17BB84-BEC1-F71C-C9BC-17F10A41BAB2}"/>
              </a:ext>
            </a:extLst>
          </p:cNvPr>
          <p:cNvSpPr/>
          <p:nvPr/>
        </p:nvSpPr>
        <p:spPr>
          <a:xfrm>
            <a:off x="-1097280" y="5120640"/>
            <a:ext cx="2377440" cy="2377440"/>
          </a:xfrm>
          <a:prstGeom prst="ellipse">
            <a:avLst/>
          </a:prstGeom>
          <a:solidFill>
            <a:schemeClr val="accent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" name="Shape 0">
            <a:extLst>
              <a:ext uri="{FF2B5EF4-FFF2-40B4-BE49-F238E27FC236}">
                <a16:creationId xmlns:a16="http://schemas.microsoft.com/office/drawing/2014/main" id="{57B7C41E-BA28-2D70-31FD-49DAEF697B35}"/>
              </a:ext>
            </a:extLst>
          </p:cNvPr>
          <p:cNvSpPr/>
          <p:nvPr/>
        </p:nvSpPr>
        <p:spPr>
          <a:xfrm>
            <a:off x="9052560" y="-1452992"/>
            <a:ext cx="4754880" cy="4754880"/>
          </a:xfrm>
          <a:prstGeom prst="ellipse">
            <a:avLst/>
          </a:prstGeom>
          <a:solidFill>
            <a:schemeClr val="accent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A5211B14-4ED4-D329-8F9C-14C8B1C7E544}"/>
              </a:ext>
            </a:extLst>
          </p:cNvPr>
          <p:cNvSpPr/>
          <p:nvPr/>
        </p:nvSpPr>
        <p:spPr>
          <a:xfrm>
            <a:off x="10275446" y="4343400"/>
            <a:ext cx="2743200" cy="27432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EFD3E16-6727-E5C6-0ED9-F51E0DCE8A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826" y="301521"/>
            <a:ext cx="11225041" cy="6310727"/>
          </a:xfrm>
          <a:prstGeom prst="rect">
            <a:avLst/>
          </a:prstGeom>
        </p:spPr>
      </p:pic>
      <p:sp>
        <p:nvSpPr>
          <p:cNvPr id="5" name="Text 3">
            <a:extLst>
              <a:ext uri="{FF2B5EF4-FFF2-40B4-BE49-F238E27FC236}">
                <a16:creationId xmlns:a16="http://schemas.microsoft.com/office/drawing/2014/main" id="{E82DCDC4-CBDB-487D-1133-1C580F4F6EA2}"/>
              </a:ext>
            </a:extLst>
          </p:cNvPr>
          <p:cNvSpPr/>
          <p:nvPr/>
        </p:nvSpPr>
        <p:spPr>
          <a:xfrm>
            <a:off x="1481125" y="1831429"/>
            <a:ext cx="360588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kern="0" spc="300" dirty="0">
                <a:solidFill>
                  <a:schemeClr val="accent4">
                    <a:lumMod val="20000"/>
                    <a:lumOff val="8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COMMUNICATION TRAINING</a:t>
            </a:r>
            <a:endParaRPr lang="en-US" sz="16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4D6B77C4-53E0-CD30-FB11-32C98AD36C89}"/>
              </a:ext>
            </a:extLst>
          </p:cNvPr>
          <p:cNvSpPr/>
          <p:nvPr/>
        </p:nvSpPr>
        <p:spPr>
          <a:xfrm>
            <a:off x="785968" y="2141212"/>
            <a:ext cx="5152378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44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Telling the Story</a:t>
            </a:r>
            <a:endParaRPr lang="en-US" sz="44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97AFA38-9281-6F27-D4A2-491FBF0A9E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1932" y="528686"/>
            <a:ext cx="2875017" cy="115000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4976102-DECB-BDB8-22F3-97C6C04A019A}"/>
              </a:ext>
            </a:extLst>
          </p:cNvPr>
          <p:cNvSpPr txBox="1"/>
          <p:nvPr/>
        </p:nvSpPr>
        <p:spPr>
          <a:xfrm>
            <a:off x="1864139" y="4868894"/>
            <a:ext cx="12749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Jim Killam</a:t>
            </a:r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27D7D422-547C-0078-8E25-F398468FC94E}"/>
              </a:ext>
            </a:extLst>
          </p:cNvPr>
          <p:cNvSpPr/>
          <p:nvPr/>
        </p:nvSpPr>
        <p:spPr>
          <a:xfrm>
            <a:off x="561115" y="3492061"/>
            <a:ext cx="562408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i="1" dirty="0">
                <a:solidFill>
                  <a:schemeClr val="accent4">
                    <a:lumMod val="20000"/>
                    <a:lumOff val="8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Planning, Gathering</a:t>
            </a:r>
            <a:br>
              <a:rPr lang="en-US" sz="2400" i="1" dirty="0">
                <a:solidFill>
                  <a:schemeClr val="accent4">
                    <a:lumMod val="20000"/>
                    <a:lumOff val="8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sz="2400" i="1" dirty="0">
                <a:solidFill>
                  <a:schemeClr val="accent4">
                    <a:lumMod val="20000"/>
                    <a:lumOff val="8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&amp; Organizing Information</a:t>
            </a:r>
          </a:p>
          <a:p>
            <a:pPr marL="0" indent="0" algn="ctr">
              <a:buNone/>
            </a:pPr>
            <a:r>
              <a:rPr lang="en-US" sz="2400" i="1" dirty="0">
                <a:solidFill>
                  <a:schemeClr val="accent4">
                    <a:lumMod val="20000"/>
                    <a:lumOff val="8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that Best Serves Your Audience</a:t>
            </a:r>
            <a:endParaRPr lang="en-US" sz="2400" i="1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13092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2B21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600200"/>
            <a:ext cx="5029200" cy="5029200"/>
          </a:xfrm>
          <a:prstGeom prst="ellipse">
            <a:avLst/>
          </a:prstGeom>
          <a:solidFill>
            <a:schemeClr val="accent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9875520" y="4389120"/>
            <a:ext cx="3108960" cy="3108960"/>
          </a:xfrm>
          <a:prstGeom prst="ellipse">
            <a:avLst/>
          </a:prstGeom>
          <a:solidFill>
            <a:schemeClr val="accent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640080" y="2148840"/>
            <a:ext cx="77724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Questions / Discussion</a:t>
            </a:r>
            <a:endParaRPr lang="en-US" sz="4400" dirty="0"/>
          </a:p>
        </p:txBody>
      </p:sp>
      <p:sp>
        <p:nvSpPr>
          <p:cNvPr id="6" name="Shape 4"/>
          <p:cNvSpPr/>
          <p:nvPr/>
        </p:nvSpPr>
        <p:spPr>
          <a:xfrm>
            <a:off x="658368" y="3794760"/>
            <a:ext cx="1828800" cy="0"/>
          </a:xfrm>
          <a:prstGeom prst="line">
            <a:avLst/>
          </a:prstGeom>
          <a:noFill/>
          <a:ln w="38100">
            <a:solidFill>
              <a:schemeClr val="accent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40080" y="4352334"/>
            <a:ext cx="911625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A7BE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Slides, a video and the adaptable </a:t>
            </a:r>
            <a:r>
              <a:rPr lang="en-US" sz="2400" b="1" dirty="0">
                <a:solidFill>
                  <a:srgbClr val="A7BE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Story Brief </a:t>
            </a:r>
            <a:r>
              <a:rPr lang="en-US" sz="2400" dirty="0">
                <a:solidFill>
                  <a:srgbClr val="A7BE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 will be shared soon</a:t>
            </a:r>
            <a:br>
              <a:rPr lang="en-US" sz="2400" dirty="0">
                <a:solidFill>
                  <a:srgbClr val="A7BE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sz="2400" dirty="0">
                <a:solidFill>
                  <a:srgbClr val="A7BE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the </a:t>
            </a:r>
            <a:r>
              <a:rPr lang="en-US" sz="2400" dirty="0">
                <a:solidFill>
                  <a:srgbClr val="FFC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Communication Resources </a:t>
            </a:r>
            <a:r>
              <a:rPr lang="en-US" sz="2400" dirty="0">
                <a:solidFill>
                  <a:srgbClr val="A7BE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page at wycliffe.net.</a:t>
            </a:r>
            <a:endParaRPr 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7556AB2-7D5D-967E-5213-E365578B1B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2480" y="175873"/>
            <a:ext cx="2875017" cy="115000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8D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B2B67F-05F5-A17B-787E-A349E9ED7D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0DFBCC16-0AA0-4924-DC46-77204499C10F}"/>
              </a:ext>
            </a:extLst>
          </p:cNvPr>
          <p:cNvSpPr/>
          <p:nvPr/>
        </p:nvSpPr>
        <p:spPr>
          <a:xfrm>
            <a:off x="548640" y="457200"/>
            <a:ext cx="107899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2B211D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Things we need to be able to do well:</a:t>
            </a:r>
            <a:endParaRPr lang="en-US" sz="3200" dirty="0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C33F0C3E-1629-FE9C-5B6F-A93EED4AA02C}"/>
              </a:ext>
            </a:extLst>
          </p:cNvPr>
          <p:cNvSpPr/>
          <p:nvPr/>
        </p:nvSpPr>
        <p:spPr>
          <a:xfrm>
            <a:off x="640080" y="1600200"/>
            <a:ext cx="914400" cy="914400"/>
          </a:xfrm>
          <a:prstGeom prst="ellipse">
            <a:avLst/>
          </a:prstGeom>
          <a:solidFill>
            <a:srgbClr val="B8504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" name="Image 0" descr="/home/claude/deck/icons/compass.png">
            <a:extLst>
              <a:ext uri="{FF2B5EF4-FFF2-40B4-BE49-F238E27FC236}">
                <a16:creationId xmlns:a16="http://schemas.microsoft.com/office/drawing/2014/main" id="{3FBD84A7-1DBD-16F3-1933-F12B347623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680" y="1828800"/>
            <a:ext cx="457200" cy="457200"/>
          </a:xfrm>
          <a:prstGeom prst="rect">
            <a:avLst/>
          </a:prstGeom>
        </p:spPr>
      </p:pic>
      <p:sp>
        <p:nvSpPr>
          <p:cNvPr id="5" name="Text 2">
            <a:extLst>
              <a:ext uri="{FF2B5EF4-FFF2-40B4-BE49-F238E27FC236}">
                <a16:creationId xmlns:a16="http://schemas.microsoft.com/office/drawing/2014/main" id="{292514A3-2AE1-6470-E71C-BFBF4B52FC95}"/>
              </a:ext>
            </a:extLst>
          </p:cNvPr>
          <p:cNvSpPr/>
          <p:nvPr/>
        </p:nvSpPr>
        <p:spPr>
          <a:xfrm>
            <a:off x="1783080" y="1627632"/>
            <a:ext cx="932688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b="1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 </a:t>
            </a:r>
            <a:r>
              <a:rPr lang="en-US" dirty="0">
                <a:solidFill>
                  <a:srgbClr val="2B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story-gathering trip or interview around a clear purpose and audience</a:t>
            </a:r>
            <a:endParaRPr lang="en-US" dirty="0"/>
          </a:p>
        </p:txBody>
      </p:sp>
      <p:sp>
        <p:nvSpPr>
          <p:cNvPr id="6" name="Shape 3">
            <a:extLst>
              <a:ext uri="{FF2B5EF4-FFF2-40B4-BE49-F238E27FC236}">
                <a16:creationId xmlns:a16="http://schemas.microsoft.com/office/drawing/2014/main" id="{2A00BFBC-B815-A8EF-A9E2-A4A816AFD8BA}"/>
              </a:ext>
            </a:extLst>
          </p:cNvPr>
          <p:cNvSpPr/>
          <p:nvPr/>
        </p:nvSpPr>
        <p:spPr>
          <a:xfrm>
            <a:off x="640080" y="2770632"/>
            <a:ext cx="914400" cy="914400"/>
          </a:xfrm>
          <a:prstGeom prst="ellipse">
            <a:avLst/>
          </a:prstGeom>
          <a:solidFill>
            <a:srgbClr val="B8504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1" descr="/home/claude/deck/icons/mic.png">
            <a:extLst>
              <a:ext uri="{FF2B5EF4-FFF2-40B4-BE49-F238E27FC236}">
                <a16:creationId xmlns:a16="http://schemas.microsoft.com/office/drawing/2014/main" id="{28CEF285-EA39-E609-09AD-9204494340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8680" y="2999232"/>
            <a:ext cx="457200" cy="457200"/>
          </a:xfrm>
          <a:prstGeom prst="rect">
            <a:avLst/>
          </a:prstGeom>
        </p:spPr>
      </p:pic>
      <p:sp>
        <p:nvSpPr>
          <p:cNvPr id="8" name="Text 4">
            <a:extLst>
              <a:ext uri="{FF2B5EF4-FFF2-40B4-BE49-F238E27FC236}">
                <a16:creationId xmlns:a16="http://schemas.microsoft.com/office/drawing/2014/main" id="{C31083F5-32B3-D773-1E24-C9FDDCC92224}"/>
              </a:ext>
            </a:extLst>
          </p:cNvPr>
          <p:cNvSpPr/>
          <p:nvPr/>
        </p:nvSpPr>
        <p:spPr>
          <a:xfrm>
            <a:off x="1783080" y="2798064"/>
            <a:ext cx="932688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b="1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Gather </a:t>
            </a:r>
            <a:r>
              <a:rPr lang="en-US" dirty="0">
                <a:solidFill>
                  <a:srgbClr val="2B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 raw material — whether you're on location or working remotely</a:t>
            </a:r>
            <a:endParaRPr lang="en-US" dirty="0"/>
          </a:p>
        </p:txBody>
      </p:sp>
      <p:sp>
        <p:nvSpPr>
          <p:cNvPr id="9" name="Shape 5">
            <a:extLst>
              <a:ext uri="{FF2B5EF4-FFF2-40B4-BE49-F238E27FC236}">
                <a16:creationId xmlns:a16="http://schemas.microsoft.com/office/drawing/2014/main" id="{5D9E60CE-2274-C2F6-34AB-E59C6E468C30}"/>
              </a:ext>
            </a:extLst>
          </p:cNvPr>
          <p:cNvSpPr/>
          <p:nvPr/>
        </p:nvSpPr>
        <p:spPr>
          <a:xfrm>
            <a:off x="640080" y="3941064"/>
            <a:ext cx="914400" cy="914400"/>
          </a:xfrm>
          <a:prstGeom prst="ellipse">
            <a:avLst/>
          </a:prstGeom>
          <a:solidFill>
            <a:srgbClr val="B8504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0" name="Image 2" descr="/home/claude/deck/icons/sitemap.png">
            <a:extLst>
              <a:ext uri="{FF2B5EF4-FFF2-40B4-BE49-F238E27FC236}">
                <a16:creationId xmlns:a16="http://schemas.microsoft.com/office/drawing/2014/main" id="{B7EF4EE5-F4D7-E18B-EC5A-988C7687FB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8680" y="4169664"/>
            <a:ext cx="457200" cy="457200"/>
          </a:xfrm>
          <a:prstGeom prst="rect">
            <a:avLst/>
          </a:prstGeom>
        </p:spPr>
      </p:pic>
      <p:sp>
        <p:nvSpPr>
          <p:cNvPr id="11" name="Text 6">
            <a:extLst>
              <a:ext uri="{FF2B5EF4-FFF2-40B4-BE49-F238E27FC236}">
                <a16:creationId xmlns:a16="http://schemas.microsoft.com/office/drawing/2014/main" id="{011177EB-7187-D561-53E7-2A88E4D6BA27}"/>
              </a:ext>
            </a:extLst>
          </p:cNvPr>
          <p:cNvSpPr/>
          <p:nvPr/>
        </p:nvSpPr>
        <p:spPr>
          <a:xfrm>
            <a:off x="1783080" y="3968496"/>
            <a:ext cx="932688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b="1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Organize </a:t>
            </a:r>
            <a:r>
              <a:rPr lang="en-US" dirty="0">
                <a:solidFill>
                  <a:srgbClr val="2B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scattered notes, quotes, and interviews into a clear </a:t>
            </a:r>
            <a:r>
              <a:rPr lang="en-US" i="1" dirty="0">
                <a:solidFill>
                  <a:srgbClr val="2B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story spine</a:t>
            </a:r>
            <a:endParaRPr lang="en-US" i="1" dirty="0"/>
          </a:p>
        </p:txBody>
      </p:sp>
      <p:sp>
        <p:nvSpPr>
          <p:cNvPr id="12" name="Shape 7">
            <a:extLst>
              <a:ext uri="{FF2B5EF4-FFF2-40B4-BE49-F238E27FC236}">
                <a16:creationId xmlns:a16="http://schemas.microsoft.com/office/drawing/2014/main" id="{6FE00606-E22C-9C42-CF56-7741A21AE54D}"/>
              </a:ext>
            </a:extLst>
          </p:cNvPr>
          <p:cNvSpPr/>
          <p:nvPr/>
        </p:nvSpPr>
        <p:spPr>
          <a:xfrm>
            <a:off x="640080" y="5111496"/>
            <a:ext cx="914400" cy="914400"/>
          </a:xfrm>
          <a:prstGeom prst="ellipse">
            <a:avLst/>
          </a:prstGeom>
          <a:solidFill>
            <a:srgbClr val="B8504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3" descr="/home/claude/deck/icons/route.png">
            <a:extLst>
              <a:ext uri="{FF2B5EF4-FFF2-40B4-BE49-F238E27FC236}">
                <a16:creationId xmlns:a16="http://schemas.microsoft.com/office/drawing/2014/main" id="{8FDBD3E2-BA35-7102-B4CA-4B87838F82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8680" y="5340096"/>
            <a:ext cx="457200" cy="457200"/>
          </a:xfrm>
          <a:prstGeom prst="rect">
            <a:avLst/>
          </a:prstGeom>
        </p:spPr>
      </p:pic>
      <p:sp>
        <p:nvSpPr>
          <p:cNvPr id="14" name="Text 8">
            <a:extLst>
              <a:ext uri="{FF2B5EF4-FFF2-40B4-BE49-F238E27FC236}">
                <a16:creationId xmlns:a16="http://schemas.microsoft.com/office/drawing/2014/main" id="{5CE6FA86-5CF6-4421-DA47-3A4B8314E4FD}"/>
              </a:ext>
            </a:extLst>
          </p:cNvPr>
          <p:cNvSpPr/>
          <p:nvPr/>
        </p:nvSpPr>
        <p:spPr>
          <a:xfrm>
            <a:off x="1783080" y="5138928"/>
            <a:ext cx="932688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b="1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Choose </a:t>
            </a:r>
            <a:r>
              <a:rPr lang="en-US" dirty="0">
                <a:solidFill>
                  <a:srgbClr val="2B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format that best serves your audience, story, and resources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99516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B850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1828800"/>
            <a:ext cx="5486400" cy="5486400"/>
          </a:xfrm>
          <a:prstGeom prst="ellipse">
            <a:avLst/>
          </a:prstGeom>
          <a:solidFill>
            <a:srgbClr val="2B211D">
              <a:alpha val="22000"/>
            </a:srgbClr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C0F9B1EF-D207-8A71-89DB-328B99FCF4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400" y="444500"/>
            <a:ext cx="10364076" cy="5826692"/>
          </a:xfrm>
          <a:prstGeom prst="rect">
            <a:avLst/>
          </a:prstGeom>
        </p:spPr>
      </p:pic>
      <p:sp>
        <p:nvSpPr>
          <p:cNvPr id="23" name="Text 1">
            <a:extLst>
              <a:ext uri="{FF2B5EF4-FFF2-40B4-BE49-F238E27FC236}">
                <a16:creationId xmlns:a16="http://schemas.microsoft.com/office/drawing/2014/main" id="{825A7E54-A0B6-2786-5833-9F62FE4772B8}"/>
              </a:ext>
            </a:extLst>
          </p:cNvPr>
          <p:cNvSpPr/>
          <p:nvPr/>
        </p:nvSpPr>
        <p:spPr>
          <a:xfrm>
            <a:off x="1302232" y="1116418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The Challenge</a:t>
            </a:r>
            <a:endParaRPr lang="en-US" sz="3600" dirty="0"/>
          </a:p>
        </p:txBody>
      </p:sp>
      <p:sp>
        <p:nvSpPr>
          <p:cNvPr id="25" name="Text 2">
            <a:extLst>
              <a:ext uri="{FF2B5EF4-FFF2-40B4-BE49-F238E27FC236}">
                <a16:creationId xmlns:a16="http://schemas.microsoft.com/office/drawing/2014/main" id="{8B5F6CF9-B894-6DBA-2AE5-F2BFCFE7D3FA}"/>
              </a:ext>
            </a:extLst>
          </p:cNvPr>
          <p:cNvSpPr/>
          <p:nvPr/>
        </p:nvSpPr>
        <p:spPr>
          <a:xfrm>
            <a:off x="1228660" y="2199816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i="1" dirty="0">
                <a:solidFill>
                  <a:srgbClr val="E7E8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do I turn all of this raw material</a:t>
            </a:r>
            <a:br>
              <a:rPr lang="en-US" sz="2400" i="1" dirty="0">
                <a:solidFill>
                  <a:srgbClr val="E7E8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sz="2400" i="1" dirty="0">
                <a:solidFill>
                  <a:srgbClr val="E7E8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into something that connects with</a:t>
            </a:r>
            <a:br>
              <a:rPr lang="en-US" sz="2400" i="1" dirty="0">
                <a:solidFill>
                  <a:srgbClr val="E7E8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sz="2400" i="1" dirty="0">
                <a:solidFill>
                  <a:srgbClr val="E7E8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our audience?</a:t>
            </a:r>
            <a:endParaRPr lang="en-US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8504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45696A-880D-04EC-35A6-48BEB639A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2790DAF9-66B6-CB3E-9A0A-374275C0F3A8}"/>
              </a:ext>
            </a:extLst>
          </p:cNvPr>
          <p:cNvSpPr/>
          <p:nvPr/>
        </p:nvSpPr>
        <p:spPr>
          <a:xfrm>
            <a:off x="8778240" y="-1828800"/>
            <a:ext cx="5486400" cy="5486400"/>
          </a:xfrm>
          <a:prstGeom prst="ellipse">
            <a:avLst/>
          </a:prstGeom>
          <a:solidFill>
            <a:srgbClr val="2B211D">
              <a:alpha val="2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1">
            <a:extLst>
              <a:ext uri="{FF2B5EF4-FFF2-40B4-BE49-F238E27FC236}">
                <a16:creationId xmlns:a16="http://schemas.microsoft.com/office/drawing/2014/main" id="{0EAEDDD4-5B2A-1167-D963-A35B39F861D5}"/>
              </a:ext>
            </a:extLst>
          </p:cNvPr>
          <p:cNvSpPr/>
          <p:nvPr/>
        </p:nvSpPr>
        <p:spPr>
          <a:xfrm>
            <a:off x="860798" y="342111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The One-Man Band</a:t>
            </a:r>
            <a:endParaRPr lang="en-US" sz="3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4FF5C2-4609-AA4E-4EA9-A7FB4D58FA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880" y="1005839"/>
            <a:ext cx="9838733" cy="5531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4906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8504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BB2FD53-FFB2-9A2D-022E-C12EF8C953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16296644-8506-53C5-5F6E-166CD49A70D3}"/>
              </a:ext>
            </a:extLst>
          </p:cNvPr>
          <p:cNvSpPr/>
          <p:nvPr/>
        </p:nvSpPr>
        <p:spPr>
          <a:xfrm>
            <a:off x="8778240" y="-1828800"/>
            <a:ext cx="5486400" cy="5486400"/>
          </a:xfrm>
          <a:prstGeom prst="ellipse">
            <a:avLst/>
          </a:prstGeom>
          <a:solidFill>
            <a:srgbClr val="2B211D">
              <a:alpha val="2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2A2173AD-525E-4841-C6F8-F63E3A0C94F9}"/>
              </a:ext>
            </a:extLst>
          </p:cNvPr>
          <p:cNvSpPr/>
          <p:nvPr/>
        </p:nvSpPr>
        <p:spPr>
          <a:xfrm>
            <a:off x="640079" y="548640"/>
            <a:ext cx="9449851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The Challenge: Choosing the Right Format</a:t>
            </a:r>
            <a:endParaRPr lang="en-US" sz="320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06A79479-D379-48D9-D5F0-EF3A0067CD15}"/>
              </a:ext>
            </a:extLst>
          </p:cNvPr>
          <p:cNvSpPr/>
          <p:nvPr/>
        </p:nvSpPr>
        <p:spPr>
          <a:xfrm>
            <a:off x="640080" y="1170432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i="1" dirty="0">
                <a:solidFill>
                  <a:srgbClr val="E7E8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 many choices, too little time</a:t>
            </a:r>
            <a:endParaRPr lang="en-US" sz="1700" dirty="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FE7A5A22-1484-E1C0-9A5B-2AD9CB627D3B}"/>
              </a:ext>
            </a:extLst>
          </p:cNvPr>
          <p:cNvSpPr/>
          <p:nvPr/>
        </p:nvSpPr>
        <p:spPr>
          <a:xfrm>
            <a:off x="640080" y="1965960"/>
            <a:ext cx="69494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7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You've just returned from a project visit — or wrapped up a remote interview. You have notes, photos, maybe a recording. Now what?</a:t>
            </a:r>
            <a:endParaRPr lang="en-US" sz="1700" dirty="0"/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E35144C0-11C4-64DE-5089-A319EC37F8AB}"/>
              </a:ext>
            </a:extLst>
          </p:cNvPr>
          <p:cNvSpPr/>
          <p:nvPr/>
        </p:nvSpPr>
        <p:spPr>
          <a:xfrm>
            <a:off x="961625" y="3154680"/>
            <a:ext cx="777240" cy="777240"/>
          </a:xfrm>
          <a:prstGeom prst="ellipse">
            <a:avLst/>
          </a:prstGeom>
          <a:solidFill>
            <a:srgbClr val="2B211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/home/claude/deck/icons/file.png">
            <a:extLst>
              <a:ext uri="{FF2B5EF4-FFF2-40B4-BE49-F238E27FC236}">
                <a16:creationId xmlns:a16="http://schemas.microsoft.com/office/drawing/2014/main" id="{F480EC21-5074-4969-CBC6-A37DE0AF5A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5935" y="3348990"/>
            <a:ext cx="388620" cy="388620"/>
          </a:xfrm>
          <a:prstGeom prst="rect">
            <a:avLst/>
          </a:prstGeom>
        </p:spPr>
      </p:pic>
      <p:sp>
        <p:nvSpPr>
          <p:cNvPr id="8" name="Text 5">
            <a:extLst>
              <a:ext uri="{FF2B5EF4-FFF2-40B4-BE49-F238E27FC236}">
                <a16:creationId xmlns:a16="http://schemas.microsoft.com/office/drawing/2014/main" id="{2D4E1CA9-5FF4-C75A-A18E-68924F8B652F}"/>
              </a:ext>
            </a:extLst>
          </p:cNvPr>
          <p:cNvSpPr/>
          <p:nvPr/>
        </p:nvSpPr>
        <p:spPr>
          <a:xfrm>
            <a:off x="641585" y="4023360"/>
            <a:ext cx="1417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written story?</a:t>
            </a:r>
            <a:endParaRPr lang="en-US" sz="1200" dirty="0"/>
          </a:p>
        </p:txBody>
      </p:sp>
      <p:sp>
        <p:nvSpPr>
          <p:cNvPr id="9" name="Shape 6">
            <a:extLst>
              <a:ext uri="{FF2B5EF4-FFF2-40B4-BE49-F238E27FC236}">
                <a16:creationId xmlns:a16="http://schemas.microsoft.com/office/drawing/2014/main" id="{E38256CD-3881-B1B7-21CE-E65359C8A47D}"/>
              </a:ext>
            </a:extLst>
          </p:cNvPr>
          <p:cNvSpPr/>
          <p:nvPr/>
        </p:nvSpPr>
        <p:spPr>
          <a:xfrm>
            <a:off x="2331720" y="3154680"/>
            <a:ext cx="777240" cy="777240"/>
          </a:xfrm>
          <a:prstGeom prst="ellipse">
            <a:avLst/>
          </a:prstGeom>
          <a:solidFill>
            <a:srgbClr val="2B211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0" name="Image 1" descr="/home/claude/deck/icons/video.png">
            <a:extLst>
              <a:ext uri="{FF2B5EF4-FFF2-40B4-BE49-F238E27FC236}">
                <a16:creationId xmlns:a16="http://schemas.microsoft.com/office/drawing/2014/main" id="{796A10DB-F213-4E11-5318-A4C310760C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6030" y="3348990"/>
            <a:ext cx="388620" cy="388620"/>
          </a:xfrm>
          <a:prstGeom prst="rect">
            <a:avLst/>
          </a:prstGeom>
        </p:spPr>
      </p:pic>
      <p:sp>
        <p:nvSpPr>
          <p:cNvPr id="11" name="Text 7">
            <a:extLst>
              <a:ext uri="{FF2B5EF4-FFF2-40B4-BE49-F238E27FC236}">
                <a16:creationId xmlns:a16="http://schemas.microsoft.com/office/drawing/2014/main" id="{07A88FE8-91E1-F825-81A4-A852D3B3EF1C}"/>
              </a:ext>
            </a:extLst>
          </p:cNvPr>
          <p:cNvSpPr/>
          <p:nvPr/>
        </p:nvSpPr>
        <p:spPr>
          <a:xfrm>
            <a:off x="2011680" y="4023360"/>
            <a:ext cx="1417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video?</a:t>
            </a:r>
            <a:endParaRPr lang="en-US" sz="1200" dirty="0"/>
          </a:p>
        </p:txBody>
      </p:sp>
      <p:sp>
        <p:nvSpPr>
          <p:cNvPr id="12" name="Shape 8">
            <a:extLst>
              <a:ext uri="{FF2B5EF4-FFF2-40B4-BE49-F238E27FC236}">
                <a16:creationId xmlns:a16="http://schemas.microsoft.com/office/drawing/2014/main" id="{DECC035F-E4E3-83C4-41B4-15F346687F47}"/>
              </a:ext>
            </a:extLst>
          </p:cNvPr>
          <p:cNvSpPr/>
          <p:nvPr/>
        </p:nvSpPr>
        <p:spPr>
          <a:xfrm>
            <a:off x="5118628" y="3154680"/>
            <a:ext cx="777240" cy="777240"/>
          </a:xfrm>
          <a:prstGeom prst="ellipse">
            <a:avLst/>
          </a:prstGeom>
          <a:solidFill>
            <a:srgbClr val="2B211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2" descr="/home/claude/deck/icons/mic.png">
            <a:extLst>
              <a:ext uri="{FF2B5EF4-FFF2-40B4-BE49-F238E27FC236}">
                <a16:creationId xmlns:a16="http://schemas.microsoft.com/office/drawing/2014/main" id="{FFFC8181-A728-9207-0208-1FBB25ED0C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12938" y="3348990"/>
            <a:ext cx="388620" cy="388620"/>
          </a:xfrm>
          <a:prstGeom prst="rect">
            <a:avLst/>
          </a:prstGeom>
        </p:spPr>
      </p:pic>
      <p:sp>
        <p:nvSpPr>
          <p:cNvPr id="14" name="Text 9">
            <a:extLst>
              <a:ext uri="{FF2B5EF4-FFF2-40B4-BE49-F238E27FC236}">
                <a16:creationId xmlns:a16="http://schemas.microsoft.com/office/drawing/2014/main" id="{48088DBB-CA3F-7FAC-18E3-E7B89F2A20CF}"/>
              </a:ext>
            </a:extLst>
          </p:cNvPr>
          <p:cNvSpPr/>
          <p:nvPr/>
        </p:nvSpPr>
        <p:spPr>
          <a:xfrm>
            <a:off x="4798588" y="4023360"/>
            <a:ext cx="1417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podcast?</a:t>
            </a:r>
            <a:endParaRPr lang="en-US" sz="1200" dirty="0"/>
          </a:p>
        </p:txBody>
      </p:sp>
      <p:sp>
        <p:nvSpPr>
          <p:cNvPr id="15" name="Shape 10">
            <a:extLst>
              <a:ext uri="{FF2B5EF4-FFF2-40B4-BE49-F238E27FC236}">
                <a16:creationId xmlns:a16="http://schemas.microsoft.com/office/drawing/2014/main" id="{61272E11-2B69-138D-48D1-AACA050B7C7B}"/>
              </a:ext>
            </a:extLst>
          </p:cNvPr>
          <p:cNvSpPr/>
          <p:nvPr/>
        </p:nvSpPr>
        <p:spPr>
          <a:xfrm>
            <a:off x="6619352" y="3154680"/>
            <a:ext cx="777240" cy="777240"/>
          </a:xfrm>
          <a:prstGeom prst="ellipse">
            <a:avLst/>
          </a:prstGeom>
          <a:solidFill>
            <a:srgbClr val="2B211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6" name="Image 3" descr="/home/claude/deck/icons/listul.png">
            <a:extLst>
              <a:ext uri="{FF2B5EF4-FFF2-40B4-BE49-F238E27FC236}">
                <a16:creationId xmlns:a16="http://schemas.microsoft.com/office/drawing/2014/main" id="{CCEFFD8A-0398-FDA7-73AB-68C72B3C80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13662" y="3348990"/>
            <a:ext cx="388620" cy="388620"/>
          </a:xfrm>
          <a:prstGeom prst="rect">
            <a:avLst/>
          </a:prstGeom>
        </p:spPr>
      </p:pic>
      <p:sp>
        <p:nvSpPr>
          <p:cNvPr id="17" name="Text 11">
            <a:extLst>
              <a:ext uri="{FF2B5EF4-FFF2-40B4-BE49-F238E27FC236}">
                <a16:creationId xmlns:a16="http://schemas.microsoft.com/office/drawing/2014/main" id="{2FED18FF-B8EA-ED8B-92F5-BFDC61808E3B}"/>
              </a:ext>
            </a:extLst>
          </p:cNvPr>
          <p:cNvSpPr/>
          <p:nvPr/>
        </p:nvSpPr>
        <p:spPr>
          <a:xfrm>
            <a:off x="6299312" y="4023360"/>
            <a:ext cx="1417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of the above?</a:t>
            </a:r>
            <a:endParaRPr lang="en-US" sz="1200" dirty="0"/>
          </a:p>
        </p:txBody>
      </p:sp>
      <p:sp>
        <p:nvSpPr>
          <p:cNvPr id="18" name="Shape 12">
            <a:extLst>
              <a:ext uri="{FF2B5EF4-FFF2-40B4-BE49-F238E27FC236}">
                <a16:creationId xmlns:a16="http://schemas.microsoft.com/office/drawing/2014/main" id="{686F9949-D299-05F5-66C4-96E01546C573}"/>
              </a:ext>
            </a:extLst>
          </p:cNvPr>
          <p:cNvSpPr/>
          <p:nvPr/>
        </p:nvSpPr>
        <p:spPr>
          <a:xfrm>
            <a:off x="640080" y="5074920"/>
            <a:ext cx="10881360" cy="1051560"/>
          </a:xfrm>
          <a:prstGeom prst="roundRect">
            <a:avLst>
              <a:gd name="adj" fmla="val 6957"/>
            </a:avLst>
          </a:prstGeom>
          <a:solidFill>
            <a:srgbClr val="2B211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3">
            <a:extLst>
              <a:ext uri="{FF2B5EF4-FFF2-40B4-BE49-F238E27FC236}">
                <a16:creationId xmlns:a16="http://schemas.microsoft.com/office/drawing/2014/main" id="{C3834A67-028F-A60E-1612-4A2FA5127281}"/>
              </a:ext>
            </a:extLst>
          </p:cNvPr>
          <p:cNvSpPr/>
          <p:nvPr/>
        </p:nvSpPr>
        <p:spPr>
          <a:xfrm>
            <a:off x="914400" y="5074920"/>
            <a:ext cx="1033272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Just because you </a:t>
            </a:r>
            <a:r>
              <a:rPr lang="en-US" i="1" dirty="0">
                <a:solidFill>
                  <a:schemeClr val="bg1"/>
                </a:solidFill>
              </a:rPr>
              <a:t>collected</a:t>
            </a:r>
            <a:r>
              <a:rPr lang="en-US" dirty="0">
                <a:solidFill>
                  <a:schemeClr val="bg1"/>
                </a:solidFill>
              </a:rPr>
              <a:t> lots of raw material doesn’t mean you need to </a:t>
            </a:r>
            <a:r>
              <a:rPr lang="en-US" i="1" dirty="0">
                <a:solidFill>
                  <a:schemeClr val="bg1"/>
                </a:solidFill>
              </a:rPr>
              <a:t>use</a:t>
            </a:r>
            <a:r>
              <a:rPr lang="en-US" dirty="0">
                <a:solidFill>
                  <a:schemeClr val="bg1"/>
                </a:solidFill>
              </a:rPr>
              <a:t> it all. 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You have given yourself options.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22" name="Shape 6">
            <a:extLst>
              <a:ext uri="{FF2B5EF4-FFF2-40B4-BE49-F238E27FC236}">
                <a16:creationId xmlns:a16="http://schemas.microsoft.com/office/drawing/2014/main" id="{00E3D83E-2DE1-5647-7360-72722151A395}"/>
              </a:ext>
            </a:extLst>
          </p:cNvPr>
          <p:cNvSpPr/>
          <p:nvPr/>
        </p:nvSpPr>
        <p:spPr>
          <a:xfrm>
            <a:off x="3729883" y="3131820"/>
            <a:ext cx="777240" cy="777240"/>
          </a:xfrm>
          <a:prstGeom prst="ellipse">
            <a:avLst/>
          </a:prstGeom>
          <a:solidFill>
            <a:srgbClr val="2B211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Text 7">
            <a:extLst>
              <a:ext uri="{FF2B5EF4-FFF2-40B4-BE49-F238E27FC236}">
                <a16:creationId xmlns:a16="http://schemas.microsoft.com/office/drawing/2014/main" id="{FAE06CDB-70A7-B9F0-2019-264697B0AD54}"/>
              </a:ext>
            </a:extLst>
          </p:cNvPr>
          <p:cNvSpPr/>
          <p:nvPr/>
        </p:nvSpPr>
        <p:spPr>
          <a:xfrm>
            <a:off x="3409843" y="4000500"/>
            <a:ext cx="1417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photo essay?</a:t>
            </a:r>
            <a:endParaRPr lang="en-US" sz="1200" dirty="0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4142D2A4-47E8-7763-3F0D-5A140BEF2A8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77429" y="3346800"/>
            <a:ext cx="472729" cy="338264"/>
          </a:xfrm>
          <a:prstGeom prst="rect">
            <a:avLst/>
          </a:prstGeom>
        </p:spPr>
      </p:pic>
      <p:sp>
        <p:nvSpPr>
          <p:cNvPr id="31" name="Shape 10">
            <a:extLst>
              <a:ext uri="{FF2B5EF4-FFF2-40B4-BE49-F238E27FC236}">
                <a16:creationId xmlns:a16="http://schemas.microsoft.com/office/drawing/2014/main" id="{053928EF-8F9F-615B-5981-C62B8605D437}"/>
              </a:ext>
            </a:extLst>
          </p:cNvPr>
          <p:cNvSpPr/>
          <p:nvPr/>
        </p:nvSpPr>
        <p:spPr>
          <a:xfrm>
            <a:off x="8002382" y="3209946"/>
            <a:ext cx="777240" cy="777240"/>
          </a:xfrm>
          <a:prstGeom prst="ellipse">
            <a:avLst/>
          </a:prstGeom>
          <a:solidFill>
            <a:srgbClr val="2B211D"/>
          </a:solidFill>
          <a:ln/>
        </p:spPr>
        <p:txBody>
          <a:bodyPr/>
          <a:lstStyle/>
          <a:p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32" name="Text 11">
            <a:extLst>
              <a:ext uri="{FF2B5EF4-FFF2-40B4-BE49-F238E27FC236}">
                <a16:creationId xmlns:a16="http://schemas.microsoft.com/office/drawing/2014/main" id="{D0A7EB62-2D12-4598-605D-5EA49374B713}"/>
              </a:ext>
            </a:extLst>
          </p:cNvPr>
          <p:cNvSpPr/>
          <p:nvPr/>
        </p:nvSpPr>
        <p:spPr>
          <a:xfrm>
            <a:off x="7682342" y="4037076"/>
            <a:ext cx="1417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Other?</a:t>
            </a:r>
            <a:endParaRPr lang="en-US" sz="12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F4CD0C9-6A12-E5B2-51BA-75483E198289}"/>
              </a:ext>
            </a:extLst>
          </p:cNvPr>
          <p:cNvSpPr txBox="1"/>
          <p:nvPr/>
        </p:nvSpPr>
        <p:spPr>
          <a:xfrm>
            <a:off x="8189595" y="3220134"/>
            <a:ext cx="2857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777359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2B21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00584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One Framework, Four Steps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109728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E7E8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this when you plan a story — remote or on-site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676656" y="1921819"/>
            <a:ext cx="2468880" cy="2880360"/>
          </a:xfrm>
          <a:prstGeom prst="roundRect">
            <a:avLst>
              <a:gd name="adj" fmla="val 3333"/>
            </a:avLst>
          </a:prstGeom>
          <a:solidFill>
            <a:srgbClr val="2B211D"/>
          </a:solidFill>
          <a:ln w="25400">
            <a:solidFill>
              <a:srgbClr val="B8504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1431036" y="2241859"/>
            <a:ext cx="960120" cy="960120"/>
          </a:xfrm>
          <a:prstGeom prst="ellipse">
            <a:avLst/>
          </a:prstGeom>
          <a:solidFill>
            <a:srgbClr val="B8504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6" name="Image 0" descr="/home/claude/deck/icons/clipboar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1066" y="2481889"/>
            <a:ext cx="480060" cy="48006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76656" y="3339139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PLAN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59536" y="3842059"/>
            <a:ext cx="21031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00" dirty="0">
                <a:solidFill>
                  <a:srgbClr val="E7E8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Purpose, audience, key message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3145536" y="2973379"/>
            <a:ext cx="320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600" dirty="0"/>
          </a:p>
        </p:txBody>
      </p:sp>
      <p:sp>
        <p:nvSpPr>
          <p:cNvPr id="10" name="Shape 7"/>
          <p:cNvSpPr/>
          <p:nvPr/>
        </p:nvSpPr>
        <p:spPr>
          <a:xfrm>
            <a:off x="3465576" y="1921819"/>
            <a:ext cx="2468880" cy="2880360"/>
          </a:xfrm>
          <a:prstGeom prst="roundRect">
            <a:avLst>
              <a:gd name="adj" fmla="val 3333"/>
            </a:avLst>
          </a:prstGeom>
          <a:solidFill>
            <a:srgbClr val="2B211D"/>
          </a:solidFill>
          <a:ln w="25400">
            <a:solidFill>
              <a:srgbClr val="A7BEA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4219956" y="2241859"/>
            <a:ext cx="960120" cy="960120"/>
          </a:xfrm>
          <a:prstGeom prst="ellipse">
            <a:avLst/>
          </a:prstGeom>
          <a:solidFill>
            <a:srgbClr val="A7BEA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1" descr="/home/claude/deck/icons/mic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9986" y="2481889"/>
            <a:ext cx="480060" cy="48006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3465576" y="3339139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GATHER</a:t>
            </a:r>
            <a:endParaRPr lang="en-US" sz="1800" dirty="0"/>
          </a:p>
        </p:txBody>
      </p:sp>
      <p:sp>
        <p:nvSpPr>
          <p:cNvPr id="14" name="Text 10"/>
          <p:cNvSpPr/>
          <p:nvPr/>
        </p:nvSpPr>
        <p:spPr>
          <a:xfrm>
            <a:off x="3648456" y="3842059"/>
            <a:ext cx="21031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00" dirty="0">
                <a:solidFill>
                  <a:srgbClr val="E7E8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Interviews, photos, sound, detail</a:t>
            </a:r>
            <a:endParaRPr lang="en-US" sz="1200" dirty="0"/>
          </a:p>
        </p:txBody>
      </p:sp>
      <p:sp>
        <p:nvSpPr>
          <p:cNvPr id="15" name="Text 11"/>
          <p:cNvSpPr/>
          <p:nvPr/>
        </p:nvSpPr>
        <p:spPr>
          <a:xfrm>
            <a:off x="5934456" y="2973379"/>
            <a:ext cx="320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600" dirty="0"/>
          </a:p>
        </p:txBody>
      </p:sp>
      <p:sp>
        <p:nvSpPr>
          <p:cNvPr id="16" name="Shape 12"/>
          <p:cNvSpPr/>
          <p:nvPr/>
        </p:nvSpPr>
        <p:spPr>
          <a:xfrm>
            <a:off x="6254496" y="1921819"/>
            <a:ext cx="2468880" cy="2880360"/>
          </a:xfrm>
          <a:prstGeom prst="roundRect">
            <a:avLst>
              <a:gd name="adj" fmla="val 3333"/>
            </a:avLst>
          </a:prstGeom>
          <a:solidFill>
            <a:srgbClr val="2B211D"/>
          </a:solidFill>
          <a:ln w="25400">
            <a:solidFill>
              <a:srgbClr val="B8504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3"/>
          <p:cNvSpPr/>
          <p:nvPr/>
        </p:nvSpPr>
        <p:spPr>
          <a:xfrm>
            <a:off x="7008876" y="2241859"/>
            <a:ext cx="960120" cy="960120"/>
          </a:xfrm>
          <a:prstGeom prst="ellipse">
            <a:avLst/>
          </a:prstGeom>
          <a:solidFill>
            <a:srgbClr val="B8504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8" name="Image 2" descr="/home/claude/deck/icons/sitemap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48906" y="2481889"/>
            <a:ext cx="480060" cy="480060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6254496" y="3339139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ORGANIZE</a:t>
            </a:r>
            <a:endParaRPr lang="en-US" sz="1800" dirty="0"/>
          </a:p>
        </p:txBody>
      </p:sp>
      <p:sp>
        <p:nvSpPr>
          <p:cNvPr id="20" name="Text 15"/>
          <p:cNvSpPr/>
          <p:nvPr/>
        </p:nvSpPr>
        <p:spPr>
          <a:xfrm>
            <a:off x="6437376" y="3842059"/>
            <a:ext cx="21031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00" dirty="0">
                <a:solidFill>
                  <a:srgbClr val="E7E8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Sort it into a story spine</a:t>
            </a:r>
            <a:endParaRPr lang="en-US" sz="1200" dirty="0"/>
          </a:p>
        </p:txBody>
      </p:sp>
      <p:sp>
        <p:nvSpPr>
          <p:cNvPr id="21" name="Text 16"/>
          <p:cNvSpPr/>
          <p:nvPr/>
        </p:nvSpPr>
        <p:spPr>
          <a:xfrm>
            <a:off x="8723376" y="2973379"/>
            <a:ext cx="320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600" dirty="0"/>
          </a:p>
        </p:txBody>
      </p:sp>
      <p:sp>
        <p:nvSpPr>
          <p:cNvPr id="22" name="Shape 17"/>
          <p:cNvSpPr/>
          <p:nvPr/>
        </p:nvSpPr>
        <p:spPr>
          <a:xfrm>
            <a:off x="9043416" y="1921819"/>
            <a:ext cx="2468880" cy="2880360"/>
          </a:xfrm>
          <a:prstGeom prst="roundRect">
            <a:avLst>
              <a:gd name="adj" fmla="val 3333"/>
            </a:avLst>
          </a:prstGeom>
          <a:solidFill>
            <a:srgbClr val="2B211D"/>
          </a:solidFill>
          <a:ln w="25400">
            <a:solidFill>
              <a:srgbClr val="A7BEA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18"/>
          <p:cNvSpPr/>
          <p:nvPr/>
        </p:nvSpPr>
        <p:spPr>
          <a:xfrm>
            <a:off x="9797796" y="2241859"/>
            <a:ext cx="960120" cy="960120"/>
          </a:xfrm>
          <a:prstGeom prst="ellipse">
            <a:avLst/>
          </a:prstGeom>
          <a:solidFill>
            <a:srgbClr val="A7BEA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4" name="Image 3" descr="/home/claude/deck/icons/rout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37826" y="2481889"/>
            <a:ext cx="480060" cy="480060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9043416" y="3339139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CHOOSE</a:t>
            </a:r>
            <a:endParaRPr lang="en-US" sz="1800" dirty="0"/>
          </a:p>
        </p:txBody>
      </p:sp>
      <p:sp>
        <p:nvSpPr>
          <p:cNvPr id="26" name="Text 20"/>
          <p:cNvSpPr/>
          <p:nvPr/>
        </p:nvSpPr>
        <p:spPr>
          <a:xfrm>
            <a:off x="9226296" y="3842059"/>
            <a:ext cx="21031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00" dirty="0">
                <a:solidFill>
                  <a:srgbClr val="E7E8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Pick the format that fits</a:t>
            </a:r>
            <a:endParaRPr lang="en-US" sz="1200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6E63BF9-FF16-0A12-9BFA-4AE77AEB78BD}"/>
              </a:ext>
            </a:extLst>
          </p:cNvPr>
          <p:cNvSpPr/>
          <p:nvPr/>
        </p:nvSpPr>
        <p:spPr>
          <a:xfrm>
            <a:off x="767255" y="5255172"/>
            <a:ext cx="10745041" cy="7567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Feeling stuck on one step might mean you didn’t pay enough attention to the previous step.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E7E8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777240" cy="777240"/>
          </a:xfrm>
          <a:prstGeom prst="ellipse">
            <a:avLst/>
          </a:prstGeom>
          <a:solidFill>
            <a:srgbClr val="B8504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/home/claude/deck/icons/clipboar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950" y="697230"/>
            <a:ext cx="388620" cy="3886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508760" y="502920"/>
            <a:ext cx="96012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2B211D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Step 1 — </a:t>
            </a:r>
            <a:r>
              <a:rPr lang="en-US" sz="2600" b="1" dirty="0">
                <a:solidFill>
                  <a:srgbClr val="C00000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Plan</a:t>
            </a:r>
            <a:r>
              <a:rPr lang="en-US" sz="2600" b="1" dirty="0">
                <a:solidFill>
                  <a:srgbClr val="2B211D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 Before You Go (or Call)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548640" y="1645920"/>
            <a:ext cx="11064240" cy="932688"/>
          </a:xfrm>
          <a:prstGeom prst="roundRect">
            <a:avLst>
              <a:gd name="adj" fmla="val 6863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777240" y="1920240"/>
            <a:ext cx="384048" cy="384048"/>
          </a:xfrm>
          <a:prstGeom prst="ellipse">
            <a:avLst/>
          </a:prstGeom>
          <a:solidFill>
            <a:srgbClr val="A7BEA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777240" y="1920240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B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?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1371600" y="1645920"/>
            <a:ext cx="9966960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B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the purpose of this story? (recruit, inform, inspire giving, celebrate)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548640" y="2724912"/>
            <a:ext cx="11064240" cy="932688"/>
          </a:xfrm>
          <a:prstGeom prst="roundRect">
            <a:avLst>
              <a:gd name="adj" fmla="val 6863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777240" y="2999232"/>
            <a:ext cx="384048" cy="384048"/>
          </a:xfrm>
          <a:prstGeom prst="ellipse">
            <a:avLst/>
          </a:prstGeom>
          <a:solidFill>
            <a:srgbClr val="A7BEA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777240" y="2999232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B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?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1371600" y="2724912"/>
            <a:ext cx="9966960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B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is the audience — donors, partners, church members, the global church?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548640" y="3803904"/>
            <a:ext cx="11064240" cy="932688"/>
          </a:xfrm>
          <a:prstGeom prst="roundRect">
            <a:avLst>
              <a:gd name="adj" fmla="val 6863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Shape 11"/>
          <p:cNvSpPr/>
          <p:nvPr/>
        </p:nvSpPr>
        <p:spPr>
          <a:xfrm>
            <a:off x="777240" y="4078224"/>
            <a:ext cx="384048" cy="384048"/>
          </a:xfrm>
          <a:prstGeom prst="ellipse">
            <a:avLst/>
          </a:prstGeom>
          <a:solidFill>
            <a:srgbClr val="A7BEA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777240" y="4078224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B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?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1371600" y="3803904"/>
            <a:ext cx="9966960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B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the one short, key message this story needs to carry?</a:t>
            </a:r>
            <a:endParaRPr lang="en-US" sz="1600" dirty="0"/>
          </a:p>
        </p:txBody>
      </p:sp>
      <p:sp>
        <p:nvSpPr>
          <p:cNvPr id="17" name="Shape 14"/>
          <p:cNvSpPr/>
          <p:nvPr/>
        </p:nvSpPr>
        <p:spPr>
          <a:xfrm>
            <a:off x="548640" y="4882896"/>
            <a:ext cx="11064240" cy="932688"/>
          </a:xfrm>
          <a:prstGeom prst="roundRect">
            <a:avLst>
              <a:gd name="adj" fmla="val 6863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Shape 15"/>
          <p:cNvSpPr/>
          <p:nvPr/>
        </p:nvSpPr>
        <p:spPr>
          <a:xfrm>
            <a:off x="777240" y="5157216"/>
            <a:ext cx="384048" cy="384048"/>
          </a:xfrm>
          <a:prstGeom prst="ellipse">
            <a:avLst/>
          </a:prstGeom>
          <a:solidFill>
            <a:srgbClr val="A7BEA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6"/>
          <p:cNvSpPr/>
          <p:nvPr/>
        </p:nvSpPr>
        <p:spPr>
          <a:xfrm>
            <a:off x="777240" y="5157216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B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?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1371600" y="4882896"/>
            <a:ext cx="9966960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B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format constraints do we already know? (deadline, access, budget, skills)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E7E8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777240" cy="777240"/>
          </a:xfrm>
          <a:prstGeom prst="ellipse">
            <a:avLst/>
          </a:prstGeom>
          <a:solidFill>
            <a:srgbClr val="B8504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/home/claude/deck/icons/mic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950" y="697230"/>
            <a:ext cx="388620" cy="3886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508760" y="502920"/>
            <a:ext cx="96012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2B211D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Step 2 — </a:t>
            </a:r>
            <a:r>
              <a:rPr lang="en-US" sz="2600" b="1" dirty="0">
                <a:solidFill>
                  <a:srgbClr val="C00000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Gather</a:t>
            </a:r>
            <a:r>
              <a:rPr lang="en-US" sz="2600" b="1" dirty="0">
                <a:solidFill>
                  <a:srgbClr val="2B211D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 Good, Usable Material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548640" y="1600200"/>
            <a:ext cx="5349240" cy="4572000"/>
          </a:xfrm>
          <a:prstGeom prst="roundRect">
            <a:avLst>
              <a:gd name="adj" fmla="val 1600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6172200" y="1600200"/>
            <a:ext cx="5349240" cy="4572000"/>
          </a:xfrm>
          <a:prstGeom prst="roundRect">
            <a:avLst>
              <a:gd name="adj" fmla="val 1600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548640" y="1600200"/>
            <a:ext cx="5349240" cy="502920"/>
          </a:xfrm>
          <a:prstGeom prst="rect">
            <a:avLst/>
          </a:prstGeom>
          <a:solidFill>
            <a:srgbClr val="B8504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548640" y="1600200"/>
            <a:ext cx="5349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On-Site Visits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6172200" y="1600200"/>
            <a:ext cx="5349240" cy="502920"/>
          </a:xfrm>
          <a:prstGeom prst="rect">
            <a:avLst/>
          </a:prstGeom>
          <a:solidFill>
            <a:srgbClr val="A7BEA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6172200" y="1600200"/>
            <a:ext cx="5349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B211D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Remote Interviews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804672" y="2432304"/>
            <a:ext cx="109728" cy="109728"/>
          </a:xfrm>
          <a:prstGeom prst="ellipse">
            <a:avLst/>
          </a:prstGeom>
          <a:solidFill>
            <a:srgbClr val="B8504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1051560" y="2313432"/>
            <a:ext cx="457200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2B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Capture wide shots, close-ups, and candid moments</a:t>
            </a:r>
            <a:endParaRPr lang="en-US" sz="1400" dirty="0"/>
          </a:p>
        </p:txBody>
      </p:sp>
      <p:sp>
        <p:nvSpPr>
          <p:cNvPr id="13" name="Shape 10"/>
          <p:cNvSpPr/>
          <p:nvPr/>
        </p:nvSpPr>
        <p:spPr>
          <a:xfrm>
            <a:off x="804672" y="3364992"/>
            <a:ext cx="109728" cy="109728"/>
          </a:xfrm>
          <a:prstGeom prst="ellipse">
            <a:avLst/>
          </a:prstGeom>
          <a:solidFill>
            <a:srgbClr val="B8504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1051560" y="3246120"/>
            <a:ext cx="457200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2B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Record ambient sound, not just talking-head audio</a:t>
            </a:r>
            <a:endParaRPr lang="en-US" sz="1400" dirty="0"/>
          </a:p>
        </p:txBody>
      </p:sp>
      <p:sp>
        <p:nvSpPr>
          <p:cNvPr id="15" name="Shape 12"/>
          <p:cNvSpPr/>
          <p:nvPr/>
        </p:nvSpPr>
        <p:spPr>
          <a:xfrm>
            <a:off x="804672" y="4297680"/>
            <a:ext cx="109728" cy="109728"/>
          </a:xfrm>
          <a:prstGeom prst="ellipse">
            <a:avLst/>
          </a:prstGeom>
          <a:solidFill>
            <a:srgbClr val="B8504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1051560" y="4178808"/>
            <a:ext cx="457200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2B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 names, titles, and spellings on the spot</a:t>
            </a:r>
            <a:endParaRPr lang="en-US" sz="1400" dirty="0"/>
          </a:p>
        </p:txBody>
      </p:sp>
      <p:sp>
        <p:nvSpPr>
          <p:cNvPr id="17" name="Shape 14"/>
          <p:cNvSpPr/>
          <p:nvPr/>
        </p:nvSpPr>
        <p:spPr>
          <a:xfrm>
            <a:off x="804672" y="5230368"/>
            <a:ext cx="109728" cy="109728"/>
          </a:xfrm>
          <a:prstGeom prst="ellipse">
            <a:avLst/>
          </a:prstGeom>
          <a:solidFill>
            <a:srgbClr val="B8504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1051560" y="5111496"/>
            <a:ext cx="457200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2B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Ask permission and explain how the story will be used</a:t>
            </a:r>
            <a:endParaRPr lang="en-US" sz="1400" dirty="0"/>
          </a:p>
        </p:txBody>
      </p:sp>
      <p:sp>
        <p:nvSpPr>
          <p:cNvPr id="19" name="Shape 16"/>
          <p:cNvSpPr/>
          <p:nvPr/>
        </p:nvSpPr>
        <p:spPr>
          <a:xfrm>
            <a:off x="6428232" y="2432304"/>
            <a:ext cx="109728" cy="109728"/>
          </a:xfrm>
          <a:prstGeom prst="ellipse">
            <a:avLst/>
          </a:prstGeom>
          <a:solidFill>
            <a:srgbClr val="B8504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7"/>
          <p:cNvSpPr/>
          <p:nvPr/>
        </p:nvSpPr>
        <p:spPr>
          <a:xfrm>
            <a:off x="6675120" y="2313432"/>
            <a:ext cx="457200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2B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 the call and recording tech beforehand</a:t>
            </a:r>
            <a:endParaRPr lang="en-US" sz="1400" dirty="0"/>
          </a:p>
        </p:txBody>
      </p:sp>
      <p:sp>
        <p:nvSpPr>
          <p:cNvPr id="21" name="Shape 18"/>
          <p:cNvSpPr/>
          <p:nvPr/>
        </p:nvSpPr>
        <p:spPr>
          <a:xfrm>
            <a:off x="6428232" y="3364992"/>
            <a:ext cx="109728" cy="109728"/>
          </a:xfrm>
          <a:prstGeom prst="ellipse">
            <a:avLst/>
          </a:prstGeom>
          <a:solidFill>
            <a:srgbClr val="B8504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19"/>
          <p:cNvSpPr/>
          <p:nvPr/>
        </p:nvSpPr>
        <p:spPr>
          <a:xfrm>
            <a:off x="6675120" y="3246120"/>
            <a:ext cx="457200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2B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Ask the partner to send extra photos or short clips</a:t>
            </a:r>
            <a:endParaRPr lang="en-US" sz="1400" dirty="0"/>
          </a:p>
        </p:txBody>
      </p:sp>
      <p:sp>
        <p:nvSpPr>
          <p:cNvPr id="23" name="Shape 20"/>
          <p:cNvSpPr/>
          <p:nvPr/>
        </p:nvSpPr>
        <p:spPr>
          <a:xfrm>
            <a:off x="6428232" y="4297680"/>
            <a:ext cx="109728" cy="109728"/>
          </a:xfrm>
          <a:prstGeom prst="ellipse">
            <a:avLst/>
          </a:prstGeom>
          <a:solidFill>
            <a:srgbClr val="B8504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Text 21"/>
          <p:cNvSpPr/>
          <p:nvPr/>
        </p:nvSpPr>
        <p:spPr>
          <a:xfrm>
            <a:off x="6675120" y="4178808"/>
            <a:ext cx="457200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2B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Slow down — build in time for interpretation</a:t>
            </a:r>
            <a:endParaRPr lang="en-US" sz="1400" dirty="0"/>
          </a:p>
        </p:txBody>
      </p:sp>
      <p:sp>
        <p:nvSpPr>
          <p:cNvPr id="25" name="Shape 22"/>
          <p:cNvSpPr/>
          <p:nvPr/>
        </p:nvSpPr>
        <p:spPr>
          <a:xfrm>
            <a:off x="6428232" y="5230368"/>
            <a:ext cx="109728" cy="109728"/>
          </a:xfrm>
          <a:prstGeom prst="ellipse">
            <a:avLst/>
          </a:prstGeom>
          <a:solidFill>
            <a:srgbClr val="B8504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Text 23"/>
          <p:cNvSpPr/>
          <p:nvPr/>
        </p:nvSpPr>
        <p:spPr>
          <a:xfrm>
            <a:off x="6675120" y="5111496"/>
            <a:ext cx="457200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2B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Record the call (with permission) instead of relying on notes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1807</TotalTime>
  <Words>886</Words>
  <Application>Microsoft Macintosh PowerPoint</Application>
  <PresentationFormat>Widescreen</PresentationFormat>
  <Paragraphs>136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Bookman Old Style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James Killam</cp:lastModifiedBy>
  <cp:revision>17</cp:revision>
  <dcterms:created xsi:type="dcterms:W3CDTF">2026-07-15T16:14:55Z</dcterms:created>
  <dcterms:modified xsi:type="dcterms:W3CDTF">2026-07-22T14:04:45Z</dcterms:modified>
</cp:coreProperties>
</file>