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2" r:id="rId3"/>
    <p:sldId id="261" r:id="rId4"/>
    <p:sldId id="292" r:id="rId5"/>
    <p:sldId id="276" r:id="rId6"/>
    <p:sldId id="275" r:id="rId7"/>
    <p:sldId id="259" r:id="rId8"/>
    <p:sldId id="272" r:id="rId9"/>
    <p:sldId id="278" r:id="rId10"/>
    <p:sldId id="279" r:id="rId11"/>
    <p:sldId id="280" r:id="rId12"/>
    <p:sldId id="281" r:id="rId13"/>
    <p:sldId id="282" r:id="rId14"/>
    <p:sldId id="283" r:id="rId15"/>
    <p:sldId id="284" r:id="rId16"/>
    <p:sldId id="285" r:id="rId17"/>
    <p:sldId id="286" r:id="rId18"/>
    <p:sldId id="289" r:id="rId19"/>
    <p:sldId id="263" r:id="rId20"/>
    <p:sldId id="294" r:id="rId21"/>
    <p:sldId id="287" r:id="rId22"/>
    <p:sldId id="288" r:id="rId23"/>
    <p:sldId id="290" r:id="rId24"/>
    <p:sldId id="265" r:id="rId25"/>
    <p:sldId id="293" r:id="rId26"/>
    <p:sldId id="268" r:id="rId27"/>
    <p:sldId id="267"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5"/>
    <p:restoredTop sz="94726"/>
  </p:normalViewPr>
  <p:slideViewPr>
    <p:cSldViewPr snapToGrid="0" snapToObjects="1">
      <p:cViewPr varScale="1">
        <p:scale>
          <a:sx n="120" d="100"/>
          <a:sy n="120" d="100"/>
        </p:scale>
        <p:origin x="584"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67C87-966B-A646-8A07-5113EEAF6D60}" type="datetimeFigureOut">
              <a:rPr lang="en-US" smtClean="0"/>
              <a:t>10/9/25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1F150-D763-9345-8D05-B6170448099B}" type="slidenum">
              <a:rPr lang="en-US" smtClean="0"/>
              <a:t>‹#›</a:t>
            </a:fld>
            <a:endParaRPr lang="en-US"/>
          </a:p>
        </p:txBody>
      </p:sp>
    </p:spTree>
    <p:extLst>
      <p:ext uri="{BB962C8B-B14F-4D97-AF65-F5344CB8AC3E}">
        <p14:creationId xmlns:p14="http://schemas.microsoft.com/office/powerpoint/2010/main" val="419343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 this is for organizations of ALL sizes</a:t>
            </a:r>
          </a:p>
          <a:p>
            <a:endParaRPr lang="en-US" dirty="0"/>
          </a:p>
        </p:txBody>
      </p:sp>
      <p:sp>
        <p:nvSpPr>
          <p:cNvPr id="4" name="Slide Number Placeholder 3"/>
          <p:cNvSpPr>
            <a:spLocks noGrp="1"/>
          </p:cNvSpPr>
          <p:nvPr>
            <p:ph type="sldNum" sz="quarter" idx="5"/>
          </p:nvPr>
        </p:nvSpPr>
        <p:spPr/>
        <p:txBody>
          <a:bodyPr/>
          <a:lstStyle/>
          <a:p>
            <a:fld id="{97C1F150-D763-9345-8D05-B6170448099B}" type="slidenum">
              <a:rPr lang="en-US" smtClean="0"/>
              <a:t>2</a:t>
            </a:fld>
            <a:endParaRPr lang="en-US"/>
          </a:p>
        </p:txBody>
      </p:sp>
    </p:spTree>
    <p:extLst>
      <p:ext uri="{BB962C8B-B14F-4D97-AF65-F5344CB8AC3E}">
        <p14:creationId xmlns:p14="http://schemas.microsoft.com/office/powerpoint/2010/main" val="233177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Mouth – someone gifted at verbal and written communication</a:t>
            </a:r>
          </a:p>
        </p:txBody>
      </p:sp>
      <p:sp>
        <p:nvSpPr>
          <p:cNvPr id="4" name="Slide Number Placeholder 3"/>
          <p:cNvSpPr>
            <a:spLocks noGrp="1"/>
          </p:cNvSpPr>
          <p:nvPr>
            <p:ph type="sldNum" sz="quarter" idx="5"/>
          </p:nvPr>
        </p:nvSpPr>
        <p:spPr/>
        <p:txBody>
          <a:bodyPr/>
          <a:lstStyle/>
          <a:p>
            <a:fld id="{97C1F150-D763-9345-8D05-B6170448099B}" type="slidenum">
              <a:rPr lang="en-US" smtClean="0"/>
              <a:t>17</a:t>
            </a:fld>
            <a:endParaRPr lang="en-US"/>
          </a:p>
        </p:txBody>
      </p:sp>
    </p:spTree>
    <p:extLst>
      <p:ext uri="{BB962C8B-B14F-4D97-AF65-F5344CB8AC3E}">
        <p14:creationId xmlns:p14="http://schemas.microsoft.com/office/powerpoint/2010/main" val="272520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For those of you who are not visual learners … these are not necessarily 7 different people. We just need these qualities represented</a:t>
            </a:r>
          </a:p>
        </p:txBody>
      </p:sp>
      <p:sp>
        <p:nvSpPr>
          <p:cNvPr id="4" name="Slide Number Placeholder 3"/>
          <p:cNvSpPr>
            <a:spLocks noGrp="1"/>
          </p:cNvSpPr>
          <p:nvPr>
            <p:ph type="sldNum" sz="quarter" idx="5"/>
          </p:nvPr>
        </p:nvSpPr>
        <p:spPr/>
        <p:txBody>
          <a:bodyPr/>
          <a:lstStyle/>
          <a:p>
            <a:fld id="{97C1F150-D763-9345-8D05-B6170448099B}" type="slidenum">
              <a:rPr lang="en-US" smtClean="0"/>
              <a:t>18</a:t>
            </a:fld>
            <a:endParaRPr lang="en-US"/>
          </a:p>
        </p:txBody>
      </p:sp>
    </p:spTree>
    <p:extLst>
      <p:ext uri="{BB962C8B-B14F-4D97-AF65-F5344CB8AC3E}">
        <p14:creationId xmlns:p14="http://schemas.microsoft.com/office/powerpoint/2010/main" val="233763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Again, you may be doubling up on these roles</a:t>
            </a:r>
          </a:p>
        </p:txBody>
      </p:sp>
      <p:sp>
        <p:nvSpPr>
          <p:cNvPr id="4" name="Slide Number Placeholder 3"/>
          <p:cNvSpPr>
            <a:spLocks noGrp="1"/>
          </p:cNvSpPr>
          <p:nvPr>
            <p:ph type="sldNum" sz="quarter" idx="5"/>
          </p:nvPr>
        </p:nvSpPr>
        <p:spPr/>
        <p:txBody>
          <a:bodyPr/>
          <a:lstStyle/>
          <a:p>
            <a:fld id="{97C1F150-D763-9345-8D05-B6170448099B}" type="slidenum">
              <a:rPr lang="en-US" smtClean="0"/>
              <a:t>19</a:t>
            </a:fld>
            <a:endParaRPr lang="en-US"/>
          </a:p>
        </p:txBody>
      </p:sp>
    </p:spTree>
    <p:extLst>
      <p:ext uri="{BB962C8B-B14F-4D97-AF65-F5344CB8AC3E}">
        <p14:creationId xmlns:p14="http://schemas.microsoft.com/office/powerpoint/2010/main" val="260945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Current example of managing a crisis ... certainly didn't do everything right but now they have acted drastically with this </a:t>
            </a:r>
            <a:r>
              <a:rPr lang="en-US" dirty="0" err="1"/>
              <a:t>statment</a:t>
            </a:r>
            <a:endParaRPr lang="en-US" dirty="0"/>
          </a:p>
        </p:txBody>
      </p:sp>
      <p:sp>
        <p:nvSpPr>
          <p:cNvPr id="4" name="Slide Number Placeholder 3"/>
          <p:cNvSpPr>
            <a:spLocks noGrp="1"/>
          </p:cNvSpPr>
          <p:nvPr>
            <p:ph type="sldNum" sz="quarter" idx="5"/>
          </p:nvPr>
        </p:nvSpPr>
        <p:spPr/>
        <p:txBody>
          <a:bodyPr/>
          <a:lstStyle/>
          <a:p>
            <a:fld id="{97C1F150-D763-9345-8D05-B6170448099B}" type="slidenum">
              <a:rPr lang="en-US" smtClean="0"/>
              <a:t>26</a:t>
            </a:fld>
            <a:endParaRPr lang="en-US"/>
          </a:p>
        </p:txBody>
      </p:sp>
    </p:spTree>
    <p:extLst>
      <p:ext uri="{BB962C8B-B14F-4D97-AF65-F5344CB8AC3E}">
        <p14:creationId xmlns:p14="http://schemas.microsoft.com/office/powerpoint/2010/main" val="90585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 this is for organizations of all sizes</a:t>
            </a:r>
          </a:p>
          <a:p>
            <a:endParaRPr lang="en-US" dirty="0"/>
          </a:p>
        </p:txBody>
      </p:sp>
      <p:sp>
        <p:nvSpPr>
          <p:cNvPr id="4" name="Slide Number Placeholder 3"/>
          <p:cNvSpPr>
            <a:spLocks noGrp="1"/>
          </p:cNvSpPr>
          <p:nvPr>
            <p:ph type="sldNum" sz="quarter" idx="5"/>
          </p:nvPr>
        </p:nvSpPr>
        <p:spPr/>
        <p:txBody>
          <a:bodyPr/>
          <a:lstStyle/>
          <a:p>
            <a:fld id="{97C1F150-D763-9345-8D05-B6170448099B}" type="slidenum">
              <a:rPr lang="en-US" smtClean="0"/>
              <a:t>4</a:t>
            </a:fld>
            <a:endParaRPr lang="en-US"/>
          </a:p>
        </p:txBody>
      </p:sp>
    </p:spTree>
    <p:extLst>
      <p:ext uri="{BB962C8B-B14F-4D97-AF65-F5344CB8AC3E}">
        <p14:creationId xmlns:p14="http://schemas.microsoft.com/office/powerpoint/2010/main" val="44574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Think of your organisation as Mr. Potato Head - from Toy Story</a:t>
            </a:r>
          </a:p>
        </p:txBody>
      </p:sp>
      <p:sp>
        <p:nvSpPr>
          <p:cNvPr id="4" name="Slide Number Placeholder 3"/>
          <p:cNvSpPr>
            <a:spLocks noGrp="1"/>
          </p:cNvSpPr>
          <p:nvPr>
            <p:ph type="sldNum" sz="quarter" idx="5"/>
          </p:nvPr>
        </p:nvSpPr>
        <p:spPr/>
        <p:txBody>
          <a:bodyPr/>
          <a:lstStyle/>
          <a:p>
            <a:fld id="{97C1F150-D763-9345-8D05-B6170448099B}" type="slidenum">
              <a:rPr lang="en-US" smtClean="0"/>
              <a:t>10</a:t>
            </a:fld>
            <a:endParaRPr lang="en-US"/>
          </a:p>
        </p:txBody>
      </p:sp>
    </p:spTree>
    <p:extLst>
      <p:ext uri="{BB962C8B-B14F-4D97-AF65-F5344CB8AC3E}">
        <p14:creationId xmlns:p14="http://schemas.microsoft.com/office/powerpoint/2010/main" val="349365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Head – typically this is your organization’s leader</a:t>
            </a:r>
          </a:p>
        </p:txBody>
      </p:sp>
      <p:sp>
        <p:nvSpPr>
          <p:cNvPr id="4" name="Slide Number Placeholder 3"/>
          <p:cNvSpPr>
            <a:spLocks noGrp="1"/>
          </p:cNvSpPr>
          <p:nvPr>
            <p:ph type="sldNum" sz="quarter" idx="5"/>
          </p:nvPr>
        </p:nvSpPr>
        <p:spPr/>
        <p:txBody>
          <a:bodyPr/>
          <a:lstStyle/>
          <a:p>
            <a:fld id="{97C1F150-D763-9345-8D05-B6170448099B}" type="slidenum">
              <a:rPr lang="en-US" smtClean="0"/>
              <a:t>11</a:t>
            </a:fld>
            <a:endParaRPr lang="en-US"/>
          </a:p>
        </p:txBody>
      </p:sp>
    </p:spTree>
    <p:extLst>
      <p:ext uri="{BB962C8B-B14F-4D97-AF65-F5344CB8AC3E}">
        <p14:creationId xmlns:p14="http://schemas.microsoft.com/office/powerpoint/2010/main" val="408832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Mind - someone who can take complex ideas and simplify them.</a:t>
            </a:r>
          </a:p>
        </p:txBody>
      </p:sp>
      <p:sp>
        <p:nvSpPr>
          <p:cNvPr id="4" name="Slide Number Placeholder 3"/>
          <p:cNvSpPr>
            <a:spLocks noGrp="1"/>
          </p:cNvSpPr>
          <p:nvPr>
            <p:ph type="sldNum" sz="quarter" idx="5"/>
          </p:nvPr>
        </p:nvSpPr>
        <p:spPr/>
        <p:txBody>
          <a:bodyPr/>
          <a:lstStyle/>
          <a:p>
            <a:fld id="{97C1F150-D763-9345-8D05-B6170448099B}" type="slidenum">
              <a:rPr lang="en-US" smtClean="0"/>
              <a:t>12</a:t>
            </a:fld>
            <a:endParaRPr lang="en-US"/>
          </a:p>
        </p:txBody>
      </p:sp>
    </p:spTree>
    <p:extLst>
      <p:ext uri="{BB962C8B-B14F-4D97-AF65-F5344CB8AC3E}">
        <p14:creationId xmlns:p14="http://schemas.microsoft.com/office/powerpoint/2010/main" val="71920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Eyes and ears - someone who can pay attention to details.</a:t>
            </a:r>
          </a:p>
        </p:txBody>
      </p:sp>
      <p:sp>
        <p:nvSpPr>
          <p:cNvPr id="4" name="Slide Number Placeholder 3"/>
          <p:cNvSpPr>
            <a:spLocks noGrp="1"/>
          </p:cNvSpPr>
          <p:nvPr>
            <p:ph type="sldNum" sz="quarter" idx="5"/>
          </p:nvPr>
        </p:nvSpPr>
        <p:spPr/>
        <p:txBody>
          <a:bodyPr/>
          <a:lstStyle/>
          <a:p>
            <a:fld id="{97C1F150-D763-9345-8D05-B6170448099B}" type="slidenum">
              <a:rPr lang="en-US" smtClean="0"/>
              <a:t>13</a:t>
            </a:fld>
            <a:endParaRPr lang="en-US"/>
          </a:p>
        </p:txBody>
      </p:sp>
    </p:spTree>
    <p:extLst>
      <p:ext uri="{BB962C8B-B14F-4D97-AF65-F5344CB8AC3E}">
        <p14:creationId xmlns:p14="http://schemas.microsoft.com/office/powerpoint/2010/main" val="73666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Hands and feet - someone skilled at getting things done.</a:t>
            </a:r>
          </a:p>
        </p:txBody>
      </p:sp>
      <p:sp>
        <p:nvSpPr>
          <p:cNvPr id="4" name="Slide Number Placeholder 3"/>
          <p:cNvSpPr>
            <a:spLocks noGrp="1"/>
          </p:cNvSpPr>
          <p:nvPr>
            <p:ph type="sldNum" sz="quarter" idx="5"/>
          </p:nvPr>
        </p:nvSpPr>
        <p:spPr/>
        <p:txBody>
          <a:bodyPr/>
          <a:lstStyle/>
          <a:p>
            <a:fld id="{97C1F150-D763-9345-8D05-B6170448099B}" type="slidenum">
              <a:rPr lang="en-US" smtClean="0"/>
              <a:t>14</a:t>
            </a:fld>
            <a:endParaRPr lang="en-US"/>
          </a:p>
        </p:txBody>
      </p:sp>
    </p:spTree>
    <p:extLst>
      <p:ext uri="{BB962C8B-B14F-4D97-AF65-F5344CB8AC3E}">
        <p14:creationId xmlns:p14="http://schemas.microsoft.com/office/powerpoint/2010/main" val="180526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Heart and soul – who represents the heart and soul of your organization?</a:t>
            </a:r>
          </a:p>
        </p:txBody>
      </p:sp>
      <p:sp>
        <p:nvSpPr>
          <p:cNvPr id="4" name="Slide Number Placeholder 3"/>
          <p:cNvSpPr>
            <a:spLocks noGrp="1"/>
          </p:cNvSpPr>
          <p:nvPr>
            <p:ph type="sldNum" sz="quarter" idx="5"/>
          </p:nvPr>
        </p:nvSpPr>
        <p:spPr/>
        <p:txBody>
          <a:bodyPr/>
          <a:lstStyle/>
          <a:p>
            <a:fld id="{97C1F150-D763-9345-8D05-B6170448099B}" type="slidenum">
              <a:rPr lang="en-US" smtClean="0"/>
              <a:t>15</a:t>
            </a:fld>
            <a:endParaRPr lang="en-US"/>
          </a:p>
        </p:txBody>
      </p:sp>
    </p:spTree>
    <p:extLst>
      <p:ext uri="{BB962C8B-B14F-4D97-AF65-F5344CB8AC3E}">
        <p14:creationId xmlns:p14="http://schemas.microsoft.com/office/powerpoint/2010/main" val="203909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Nose – someone who anticipates hard questions or who sees potential traps</a:t>
            </a:r>
          </a:p>
        </p:txBody>
      </p:sp>
      <p:sp>
        <p:nvSpPr>
          <p:cNvPr id="4" name="Slide Number Placeholder 3"/>
          <p:cNvSpPr>
            <a:spLocks noGrp="1"/>
          </p:cNvSpPr>
          <p:nvPr>
            <p:ph type="sldNum" sz="quarter" idx="5"/>
          </p:nvPr>
        </p:nvSpPr>
        <p:spPr/>
        <p:txBody>
          <a:bodyPr/>
          <a:lstStyle/>
          <a:p>
            <a:fld id="{97C1F150-D763-9345-8D05-B6170448099B}" type="slidenum">
              <a:rPr lang="en-US" smtClean="0"/>
              <a:t>16</a:t>
            </a:fld>
            <a:endParaRPr lang="en-US"/>
          </a:p>
        </p:txBody>
      </p:sp>
    </p:spTree>
    <p:extLst>
      <p:ext uri="{BB962C8B-B14F-4D97-AF65-F5344CB8AC3E}">
        <p14:creationId xmlns:p14="http://schemas.microsoft.com/office/powerpoint/2010/main" val="289465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72E1-AE9C-C045-B9FA-223E48A01D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80C67-C178-4D4D-98B3-AFF950A6A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DD15CB-9A40-4745-96A6-5A83D8E5412C}"/>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5" name="Footer Placeholder 4">
            <a:extLst>
              <a:ext uri="{FF2B5EF4-FFF2-40B4-BE49-F238E27FC236}">
                <a16:creationId xmlns:a16="http://schemas.microsoft.com/office/drawing/2014/main" id="{D5FAD2B4-3211-9D4F-BBE3-FCCF69D35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B239C-36F3-364E-AD93-98BE64B047C3}"/>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375498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BA9A-D3C2-1247-9A11-4D2AED4C6B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04F509-1DB6-2549-A5AC-C622C230A7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64CF2-DAAA-7849-8E50-2916C40CCBA0}"/>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5" name="Footer Placeholder 4">
            <a:extLst>
              <a:ext uri="{FF2B5EF4-FFF2-40B4-BE49-F238E27FC236}">
                <a16:creationId xmlns:a16="http://schemas.microsoft.com/office/drawing/2014/main" id="{7728C9C1-3254-7249-9FD4-5DE3525E0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263F9-196D-E34B-95C7-CAFA21F17149}"/>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7280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D8648-6F8E-084D-97A9-CCB383206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FC8C57-59B4-3645-B9D7-D6D4AD006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582C7-CCA4-D342-9969-33491CB07A4F}"/>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5" name="Footer Placeholder 4">
            <a:extLst>
              <a:ext uri="{FF2B5EF4-FFF2-40B4-BE49-F238E27FC236}">
                <a16:creationId xmlns:a16="http://schemas.microsoft.com/office/drawing/2014/main" id="{A1E47C05-CAA9-4746-9EA7-08667DB6B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618D1-F3E2-5D42-8DE6-A7DC9D3C5964}"/>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77647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02E1-CB24-8040-9154-E68DF1152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2BF20-E09C-3843-A182-C60D6480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2E0D9-234A-E34E-8E9B-9A417E3F9FF8}"/>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5" name="Footer Placeholder 4">
            <a:extLst>
              <a:ext uri="{FF2B5EF4-FFF2-40B4-BE49-F238E27FC236}">
                <a16:creationId xmlns:a16="http://schemas.microsoft.com/office/drawing/2014/main" id="{734C1FE4-0247-544A-B69E-16D593BDE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C1CDC-CEC6-DA45-AEF6-566E9FC4018E}"/>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287941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7D93-C960-EF4D-96A5-D95031E02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9DC8D5-813A-AE4E-972A-EF2EEA33B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43EFA-2CDA-954E-A0F0-A26FDA4142AF}"/>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5" name="Footer Placeholder 4">
            <a:extLst>
              <a:ext uri="{FF2B5EF4-FFF2-40B4-BE49-F238E27FC236}">
                <a16:creationId xmlns:a16="http://schemas.microsoft.com/office/drawing/2014/main" id="{1CF91297-87B3-0C44-94DE-78AE054FC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732DA-F076-794F-9170-CAB0BE62DFB9}"/>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246551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9D0A-6DA3-F547-B54A-50BFBEFAA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71648-359E-F449-8D2B-461B67E76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3B7A0C-FEE0-094E-8E88-661E654E0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168D5C-75B7-7D4D-827E-532DA2EA45EF}"/>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6" name="Footer Placeholder 5">
            <a:extLst>
              <a:ext uri="{FF2B5EF4-FFF2-40B4-BE49-F238E27FC236}">
                <a16:creationId xmlns:a16="http://schemas.microsoft.com/office/drawing/2014/main" id="{7A55B133-3844-8940-9A5D-8A05F56A5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7C36F-866C-D24C-946B-5CE676809BB0}"/>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428182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A5B3-1B16-7846-A0F9-860A3BBA9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116C8-0E08-FC4B-A5B0-967FC3D3C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5FEDDB-4A67-9645-A16C-35BA3713A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711DEC-54AE-8F4E-AAC2-A633E1AAC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AC0B3-DB31-4142-B61E-B9311A1A6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233A6F-16DB-E945-92FF-ADC7EDF33B56}"/>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8" name="Footer Placeholder 7">
            <a:extLst>
              <a:ext uri="{FF2B5EF4-FFF2-40B4-BE49-F238E27FC236}">
                <a16:creationId xmlns:a16="http://schemas.microsoft.com/office/drawing/2014/main" id="{AEFF5AB3-EEE9-CC4D-9B49-ECED48E66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CD64B8-E2A1-E247-B53C-4F37E7EC3573}"/>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276915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7054-4093-924E-972C-8ABC550BB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ABAF82-91D9-8949-9636-E6499801AE6A}"/>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4" name="Footer Placeholder 3">
            <a:extLst>
              <a:ext uri="{FF2B5EF4-FFF2-40B4-BE49-F238E27FC236}">
                <a16:creationId xmlns:a16="http://schemas.microsoft.com/office/drawing/2014/main" id="{9E6A734C-E33E-9144-8A0F-6EE2A1D1D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21A740-827F-A249-9C31-97B54EC53DB7}"/>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42860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35874-F4D3-9E49-AF2B-38235B0449BC}"/>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3" name="Footer Placeholder 2">
            <a:extLst>
              <a:ext uri="{FF2B5EF4-FFF2-40B4-BE49-F238E27FC236}">
                <a16:creationId xmlns:a16="http://schemas.microsoft.com/office/drawing/2014/main" id="{9A6250B6-3ABE-7C46-8A3B-656A5DE84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9697E3-6AA1-0D4C-9653-39B248469710}"/>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297997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4400-6E0E-0248-9D00-C8AB31908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9EDB5-E22C-D642-93F1-F312B2B89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329C97-3CAA-D54A-BBCB-946C6E405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33A9F-D648-AF40-8A5B-03D92F7E1474}"/>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6" name="Footer Placeholder 5">
            <a:extLst>
              <a:ext uri="{FF2B5EF4-FFF2-40B4-BE49-F238E27FC236}">
                <a16:creationId xmlns:a16="http://schemas.microsoft.com/office/drawing/2014/main" id="{B4E36C7F-28F0-DC4B-B22C-C5ABA4F53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C7CA3-616E-1C47-93B1-A2E104C0631C}"/>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10745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FE6-E0A4-7844-807B-192C7084D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BF99A0-BD30-F34B-B4D2-207FE41C1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1A1B9E-BB11-3145-956B-98B4E9D3D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D5FE4-F9D9-3A4C-AD8C-19C95E3FDA9A}"/>
              </a:ext>
            </a:extLst>
          </p:cNvPr>
          <p:cNvSpPr>
            <a:spLocks noGrp="1"/>
          </p:cNvSpPr>
          <p:nvPr>
            <p:ph type="dt" sz="half" idx="10"/>
          </p:nvPr>
        </p:nvSpPr>
        <p:spPr/>
        <p:txBody>
          <a:bodyPr/>
          <a:lstStyle/>
          <a:p>
            <a:fld id="{C2FA66FF-2ADC-3D44-93D2-25C749AD9E19}" type="datetimeFigureOut">
              <a:rPr lang="en-US" smtClean="0"/>
              <a:t>10/9/25</a:t>
            </a:fld>
            <a:endParaRPr lang="en-US"/>
          </a:p>
        </p:txBody>
      </p:sp>
      <p:sp>
        <p:nvSpPr>
          <p:cNvPr id="6" name="Footer Placeholder 5">
            <a:extLst>
              <a:ext uri="{FF2B5EF4-FFF2-40B4-BE49-F238E27FC236}">
                <a16:creationId xmlns:a16="http://schemas.microsoft.com/office/drawing/2014/main" id="{3921CDB1-911A-C942-BBD0-695748D69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A8C3D-AD4A-5047-B454-72335F1A8B26}"/>
              </a:ext>
            </a:extLst>
          </p:cNvPr>
          <p:cNvSpPr>
            <a:spLocks noGrp="1"/>
          </p:cNvSpPr>
          <p:nvPr>
            <p:ph type="sldNum" sz="quarter" idx="12"/>
          </p:nvPr>
        </p:nvSpPr>
        <p:spPr/>
        <p:txBody>
          <a:bodyPr/>
          <a:lstStyle/>
          <a:p>
            <a:fld id="{18115F62-8025-3F46-ACF8-A2A8409B6795}" type="slidenum">
              <a:rPr lang="en-US" smtClean="0"/>
              <a:t>‹#›</a:t>
            </a:fld>
            <a:endParaRPr lang="en-US"/>
          </a:p>
        </p:txBody>
      </p:sp>
    </p:spTree>
    <p:extLst>
      <p:ext uri="{BB962C8B-B14F-4D97-AF65-F5344CB8AC3E}">
        <p14:creationId xmlns:p14="http://schemas.microsoft.com/office/powerpoint/2010/main" val="289791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707BF-D913-7E49-BB1D-AC5982B20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C7FDF7-5306-FA4E-8974-3B84DD76E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83CD8-16EA-2540-8F89-4F324AACC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A66FF-2ADC-3D44-93D2-25C749AD9E19}" type="datetimeFigureOut">
              <a:rPr lang="en-US" smtClean="0"/>
              <a:t>10/9/25</a:t>
            </a:fld>
            <a:endParaRPr lang="en-US"/>
          </a:p>
        </p:txBody>
      </p:sp>
      <p:sp>
        <p:nvSpPr>
          <p:cNvPr id="5" name="Footer Placeholder 4">
            <a:extLst>
              <a:ext uri="{FF2B5EF4-FFF2-40B4-BE49-F238E27FC236}">
                <a16:creationId xmlns:a16="http://schemas.microsoft.com/office/drawing/2014/main" id="{A28CBED2-7BC0-8D43-BD1B-82B4A6F77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34C778-2B4D-5A41-B963-CA9F32330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15F62-8025-3F46-ACF8-A2A8409B6795}" type="slidenum">
              <a:rPr lang="en-US" smtClean="0"/>
              <a:t>‹#›</a:t>
            </a:fld>
            <a:endParaRPr lang="en-US"/>
          </a:p>
        </p:txBody>
      </p:sp>
    </p:spTree>
    <p:extLst>
      <p:ext uri="{BB962C8B-B14F-4D97-AF65-F5344CB8AC3E}">
        <p14:creationId xmlns:p14="http://schemas.microsoft.com/office/powerpoint/2010/main" val="48409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B3A12-85C5-CF42-8295-859E5ECED2C3}"/>
              </a:ext>
            </a:extLst>
          </p:cNvPr>
          <p:cNvSpPr>
            <a:spLocks noGrp="1"/>
          </p:cNvSpPr>
          <p:nvPr>
            <p:ph type="ctrTitle"/>
          </p:nvPr>
        </p:nvSpPr>
        <p:spPr>
          <a:xfrm>
            <a:off x="660042" y="891652"/>
            <a:ext cx="4412021" cy="3030724"/>
          </a:xfrm>
        </p:spPr>
        <p:txBody>
          <a:bodyPr anchor="b">
            <a:normAutofit/>
          </a:bodyPr>
          <a:lstStyle/>
          <a:p>
            <a:pPr algn="r"/>
            <a:r>
              <a:rPr lang="en-US" sz="4000">
                <a:solidFill>
                  <a:srgbClr val="FFFFFF"/>
                </a:solidFill>
              </a:rPr>
              <a:t>Creating and Using a</a:t>
            </a:r>
            <a:br>
              <a:rPr lang="en-US" sz="4000">
                <a:solidFill>
                  <a:srgbClr val="FFFFFF"/>
                </a:solidFill>
              </a:rPr>
            </a:br>
            <a:r>
              <a:rPr lang="en-US" sz="4000">
                <a:solidFill>
                  <a:srgbClr val="FFFFFF"/>
                </a:solidFill>
              </a:rPr>
              <a:t>Crisis Response Plan</a:t>
            </a:r>
          </a:p>
        </p:txBody>
      </p:sp>
      <p:sp>
        <p:nvSpPr>
          <p:cNvPr id="3" name="Subtitle 2">
            <a:extLst>
              <a:ext uri="{FF2B5EF4-FFF2-40B4-BE49-F238E27FC236}">
                <a16:creationId xmlns:a16="http://schemas.microsoft.com/office/drawing/2014/main" id="{AA9100AD-3D44-1247-AF42-6B8FD8E76553}"/>
              </a:ext>
            </a:extLst>
          </p:cNvPr>
          <p:cNvSpPr>
            <a:spLocks noGrp="1"/>
          </p:cNvSpPr>
          <p:nvPr>
            <p:ph type="subTitle" idx="1"/>
          </p:nvPr>
        </p:nvSpPr>
        <p:spPr>
          <a:xfrm>
            <a:off x="945791" y="4745317"/>
            <a:ext cx="4126272" cy="1375145"/>
          </a:xfrm>
        </p:spPr>
        <p:txBody>
          <a:bodyPr>
            <a:normAutofit/>
          </a:bodyPr>
          <a:lstStyle/>
          <a:p>
            <a:pPr algn="r"/>
            <a:r>
              <a:rPr lang="en-US" b="1">
                <a:solidFill>
                  <a:srgbClr val="FFFFFF"/>
                </a:solidFill>
              </a:rPr>
              <a:t>Part 1 - Introduction</a:t>
            </a:r>
          </a:p>
        </p:txBody>
      </p:sp>
      <p:pic>
        <p:nvPicPr>
          <p:cNvPr id="6" name="Picture 5" descr="A logo with text on it&#10;&#10;AI-generated content may be incorrect.">
            <a:extLst>
              <a:ext uri="{FF2B5EF4-FFF2-40B4-BE49-F238E27FC236}">
                <a16:creationId xmlns:a16="http://schemas.microsoft.com/office/drawing/2014/main" id="{3EAB0795-32A3-6601-6497-1B53CCC60346}"/>
              </a:ext>
            </a:extLst>
          </p:cNvPr>
          <p:cNvPicPr>
            <a:picLocks noChangeAspect="1"/>
          </p:cNvPicPr>
          <p:nvPr/>
        </p:nvPicPr>
        <p:blipFill>
          <a:blip r:embed="rId2"/>
          <a:stretch>
            <a:fillRect/>
          </a:stretch>
        </p:blipFill>
        <p:spPr>
          <a:xfrm>
            <a:off x="6096000" y="2284795"/>
            <a:ext cx="5608320" cy="2243960"/>
          </a:xfrm>
          <a:prstGeom prst="rect">
            <a:avLst/>
          </a:prstGeom>
        </p:spPr>
      </p:pic>
    </p:spTree>
    <p:extLst>
      <p:ext uri="{BB962C8B-B14F-4D97-AF65-F5344CB8AC3E}">
        <p14:creationId xmlns:p14="http://schemas.microsoft.com/office/powerpoint/2010/main" val="330900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sp>
        <p:nvSpPr>
          <p:cNvPr id="4" name="Rectangle 3">
            <a:extLst>
              <a:ext uri="{FF2B5EF4-FFF2-40B4-BE49-F238E27FC236}">
                <a16:creationId xmlns:a16="http://schemas.microsoft.com/office/drawing/2014/main" id="{9BE6DB25-994D-774A-92D5-6C29F3081D22}"/>
              </a:ext>
            </a:extLst>
          </p:cNvPr>
          <p:cNvSpPr/>
          <p:nvPr/>
        </p:nvSpPr>
        <p:spPr>
          <a:xfrm>
            <a:off x="4367695" y="238210"/>
            <a:ext cx="4024948" cy="480131"/>
          </a:xfrm>
          <a:prstGeom prst="rect">
            <a:avLst/>
          </a:prstGeom>
        </p:spPr>
        <p:txBody>
          <a:bodyPr wrap="none">
            <a:spAutoFit/>
          </a:bodyPr>
          <a:lstStyle/>
          <a:p>
            <a:pPr>
              <a:lnSpc>
                <a:spcPct val="90000"/>
              </a:lnSpc>
              <a:spcAft>
                <a:spcPts val="600"/>
              </a:spcAft>
            </a:pPr>
            <a:r>
              <a:rPr lang="en-US" sz="2800" b="1" dirty="0"/>
              <a:t>Who should be involved? </a:t>
            </a: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spTree>
    <p:extLst>
      <p:ext uri="{BB962C8B-B14F-4D97-AF65-F5344CB8AC3E}">
        <p14:creationId xmlns:p14="http://schemas.microsoft.com/office/powerpoint/2010/main" val="64123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spTree>
    <p:extLst>
      <p:ext uri="{BB962C8B-B14F-4D97-AF65-F5344CB8AC3E}">
        <p14:creationId xmlns:p14="http://schemas.microsoft.com/office/powerpoint/2010/main" val="396375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pic>
        <p:nvPicPr>
          <p:cNvPr id="13" name="Picture 12">
            <a:extLst>
              <a:ext uri="{FF2B5EF4-FFF2-40B4-BE49-F238E27FC236}">
                <a16:creationId xmlns:a16="http://schemas.microsoft.com/office/drawing/2014/main" id="{F60A4AD4-CF3D-6B4B-898B-F80A295141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4317" y="1506651"/>
            <a:ext cx="694601" cy="668513"/>
          </a:xfrm>
          <a:prstGeom prst="rect">
            <a:avLst/>
          </a:prstGeom>
        </p:spPr>
      </p:pic>
    </p:spTree>
    <p:extLst>
      <p:ext uri="{BB962C8B-B14F-4D97-AF65-F5344CB8AC3E}">
        <p14:creationId xmlns:p14="http://schemas.microsoft.com/office/powerpoint/2010/main" val="402223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pic>
        <p:nvPicPr>
          <p:cNvPr id="4" name="Picture 3" descr="Icon&#10;&#10;Description automatically generated">
            <a:extLst>
              <a:ext uri="{FF2B5EF4-FFF2-40B4-BE49-F238E27FC236}">
                <a16:creationId xmlns:a16="http://schemas.microsoft.com/office/drawing/2014/main" id="{FE053D75-92F5-5940-A20B-CD8F49C61D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147" y="1043383"/>
            <a:ext cx="3886200" cy="4279900"/>
          </a:xfrm>
          <a:prstGeom prst="rect">
            <a:avLst/>
          </a:prstGeom>
        </p:spPr>
      </p:pic>
      <p:pic>
        <p:nvPicPr>
          <p:cNvPr id="9" name="Picture 8" descr="Icon&#10;&#10;Description automatically generated">
            <a:extLst>
              <a:ext uri="{FF2B5EF4-FFF2-40B4-BE49-F238E27FC236}">
                <a16:creationId xmlns:a16="http://schemas.microsoft.com/office/drawing/2014/main" id="{73F8CAFA-7175-2543-B957-FA0C4EEFE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075" y="528266"/>
            <a:ext cx="5960921" cy="6564806"/>
          </a:xfrm>
          <a:prstGeom prst="rect">
            <a:avLst/>
          </a:prstGeom>
        </p:spPr>
      </p:pic>
      <p:pic>
        <p:nvPicPr>
          <p:cNvPr id="22" name="Picture 21">
            <a:extLst>
              <a:ext uri="{FF2B5EF4-FFF2-40B4-BE49-F238E27FC236}">
                <a16:creationId xmlns:a16="http://schemas.microsoft.com/office/drawing/2014/main" id="{30EEB663-22D8-4840-B82A-469FD0AD6C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54317" y="1506651"/>
            <a:ext cx="694601" cy="668513"/>
          </a:xfrm>
          <a:prstGeom prst="rect">
            <a:avLst/>
          </a:prstGeom>
        </p:spPr>
      </p:pic>
    </p:spTree>
    <p:extLst>
      <p:ext uri="{BB962C8B-B14F-4D97-AF65-F5344CB8AC3E}">
        <p14:creationId xmlns:p14="http://schemas.microsoft.com/office/powerpoint/2010/main" val="427389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pic>
        <p:nvPicPr>
          <p:cNvPr id="4" name="Picture 3" descr="Icon&#10;&#10;Description automatically generated">
            <a:extLst>
              <a:ext uri="{FF2B5EF4-FFF2-40B4-BE49-F238E27FC236}">
                <a16:creationId xmlns:a16="http://schemas.microsoft.com/office/drawing/2014/main" id="{FE053D75-92F5-5940-A20B-CD8F49C61D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147" y="1043383"/>
            <a:ext cx="3886200" cy="4279900"/>
          </a:xfrm>
          <a:prstGeom prst="rect">
            <a:avLst/>
          </a:prstGeom>
        </p:spPr>
      </p:pic>
      <p:pic>
        <p:nvPicPr>
          <p:cNvPr id="9" name="Picture 8" descr="Icon&#10;&#10;Description automatically generated">
            <a:extLst>
              <a:ext uri="{FF2B5EF4-FFF2-40B4-BE49-F238E27FC236}">
                <a16:creationId xmlns:a16="http://schemas.microsoft.com/office/drawing/2014/main" id="{73F8CAFA-7175-2543-B957-FA0C4EEFE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075" y="528266"/>
            <a:ext cx="5960921" cy="6564806"/>
          </a:xfrm>
          <a:prstGeom prst="rect">
            <a:avLst/>
          </a:prstGeom>
        </p:spPr>
      </p:pic>
      <p:pic>
        <p:nvPicPr>
          <p:cNvPr id="13" name="Picture 12">
            <a:extLst>
              <a:ext uri="{FF2B5EF4-FFF2-40B4-BE49-F238E27FC236}">
                <a16:creationId xmlns:a16="http://schemas.microsoft.com/office/drawing/2014/main" id="{017A9B9B-FA03-574E-903B-043C20EDB8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0511" y="841497"/>
            <a:ext cx="5155117" cy="5677367"/>
          </a:xfrm>
          <a:prstGeom prst="rect">
            <a:avLst/>
          </a:prstGeom>
        </p:spPr>
      </p:pic>
      <p:pic>
        <p:nvPicPr>
          <p:cNvPr id="7" name="Picture 6">
            <a:extLst>
              <a:ext uri="{FF2B5EF4-FFF2-40B4-BE49-F238E27FC236}">
                <a16:creationId xmlns:a16="http://schemas.microsoft.com/office/drawing/2014/main" id="{E7EFE1A6-D4CA-3B46-9250-B7DB01F31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32230" y="841498"/>
            <a:ext cx="5208776" cy="5736462"/>
          </a:xfrm>
          <a:prstGeom prst="rect">
            <a:avLst/>
          </a:prstGeom>
        </p:spPr>
      </p:pic>
      <p:pic>
        <p:nvPicPr>
          <p:cNvPr id="21" name="Picture 20">
            <a:extLst>
              <a:ext uri="{FF2B5EF4-FFF2-40B4-BE49-F238E27FC236}">
                <a16:creationId xmlns:a16="http://schemas.microsoft.com/office/drawing/2014/main" id="{8FBEFA1F-2A1C-8447-AE9C-FEC9627F5C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54317" y="1506651"/>
            <a:ext cx="694601" cy="668513"/>
          </a:xfrm>
          <a:prstGeom prst="rect">
            <a:avLst/>
          </a:prstGeom>
        </p:spPr>
      </p:pic>
    </p:spTree>
    <p:extLst>
      <p:ext uri="{BB962C8B-B14F-4D97-AF65-F5344CB8AC3E}">
        <p14:creationId xmlns:p14="http://schemas.microsoft.com/office/powerpoint/2010/main" val="92176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pic>
        <p:nvPicPr>
          <p:cNvPr id="4" name="Picture 3" descr="Icon&#10;&#10;Description automatically generated">
            <a:extLst>
              <a:ext uri="{FF2B5EF4-FFF2-40B4-BE49-F238E27FC236}">
                <a16:creationId xmlns:a16="http://schemas.microsoft.com/office/drawing/2014/main" id="{FE053D75-92F5-5940-A20B-CD8F49C61D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147" y="1043383"/>
            <a:ext cx="3886200" cy="4279900"/>
          </a:xfrm>
          <a:prstGeom prst="rect">
            <a:avLst/>
          </a:prstGeom>
        </p:spPr>
      </p:pic>
      <p:pic>
        <p:nvPicPr>
          <p:cNvPr id="9" name="Picture 8" descr="Icon&#10;&#10;Description automatically generated">
            <a:extLst>
              <a:ext uri="{FF2B5EF4-FFF2-40B4-BE49-F238E27FC236}">
                <a16:creationId xmlns:a16="http://schemas.microsoft.com/office/drawing/2014/main" id="{73F8CAFA-7175-2543-B957-FA0C4EEFE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075" y="528266"/>
            <a:ext cx="5960921" cy="6564806"/>
          </a:xfrm>
          <a:prstGeom prst="rect">
            <a:avLst/>
          </a:prstGeom>
        </p:spPr>
      </p:pic>
      <p:pic>
        <p:nvPicPr>
          <p:cNvPr id="13" name="Picture 12">
            <a:extLst>
              <a:ext uri="{FF2B5EF4-FFF2-40B4-BE49-F238E27FC236}">
                <a16:creationId xmlns:a16="http://schemas.microsoft.com/office/drawing/2014/main" id="{017A9B9B-FA03-574E-903B-043C20EDB8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0511" y="841497"/>
            <a:ext cx="5155117" cy="5677367"/>
          </a:xfrm>
          <a:prstGeom prst="rect">
            <a:avLst/>
          </a:prstGeom>
        </p:spPr>
      </p:pic>
      <p:pic>
        <p:nvPicPr>
          <p:cNvPr id="7" name="Picture 6">
            <a:extLst>
              <a:ext uri="{FF2B5EF4-FFF2-40B4-BE49-F238E27FC236}">
                <a16:creationId xmlns:a16="http://schemas.microsoft.com/office/drawing/2014/main" id="{E7EFE1A6-D4CA-3B46-9250-B7DB01F31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32230" y="841498"/>
            <a:ext cx="5208776" cy="5736462"/>
          </a:xfrm>
          <a:prstGeom prst="rect">
            <a:avLst/>
          </a:prstGeom>
        </p:spPr>
      </p:pic>
      <p:pic>
        <p:nvPicPr>
          <p:cNvPr id="11" name="Picture 10" descr="A picture containing vegetable&#10;&#10;Description automatically generated">
            <a:extLst>
              <a:ext uri="{FF2B5EF4-FFF2-40B4-BE49-F238E27FC236}">
                <a16:creationId xmlns:a16="http://schemas.microsoft.com/office/drawing/2014/main" id="{625DE202-7BD4-1147-A960-3DCF6F753F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44069" y="4473569"/>
            <a:ext cx="1759527" cy="989734"/>
          </a:xfrm>
          <a:prstGeom prst="rect">
            <a:avLst/>
          </a:prstGeom>
        </p:spPr>
      </p:pic>
      <p:pic>
        <p:nvPicPr>
          <p:cNvPr id="21" name="Picture 20">
            <a:extLst>
              <a:ext uri="{FF2B5EF4-FFF2-40B4-BE49-F238E27FC236}">
                <a16:creationId xmlns:a16="http://schemas.microsoft.com/office/drawing/2014/main" id="{C902D28C-A56A-D648-B63E-3AA83A4DD28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54317" y="1506651"/>
            <a:ext cx="694601" cy="668513"/>
          </a:xfrm>
          <a:prstGeom prst="rect">
            <a:avLst/>
          </a:prstGeom>
        </p:spPr>
      </p:pic>
    </p:spTree>
    <p:extLst>
      <p:ext uri="{BB962C8B-B14F-4D97-AF65-F5344CB8AC3E}">
        <p14:creationId xmlns:p14="http://schemas.microsoft.com/office/powerpoint/2010/main" val="255141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pic>
        <p:nvPicPr>
          <p:cNvPr id="4" name="Picture 3" descr="Icon&#10;&#10;Description automatically generated">
            <a:extLst>
              <a:ext uri="{FF2B5EF4-FFF2-40B4-BE49-F238E27FC236}">
                <a16:creationId xmlns:a16="http://schemas.microsoft.com/office/drawing/2014/main" id="{FE053D75-92F5-5940-A20B-CD8F49C61D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147" y="1043383"/>
            <a:ext cx="3886200" cy="4279900"/>
          </a:xfrm>
          <a:prstGeom prst="rect">
            <a:avLst/>
          </a:prstGeom>
        </p:spPr>
      </p:pic>
      <p:pic>
        <p:nvPicPr>
          <p:cNvPr id="9" name="Picture 8" descr="Icon&#10;&#10;Description automatically generated">
            <a:extLst>
              <a:ext uri="{FF2B5EF4-FFF2-40B4-BE49-F238E27FC236}">
                <a16:creationId xmlns:a16="http://schemas.microsoft.com/office/drawing/2014/main" id="{73F8CAFA-7175-2543-B957-FA0C4EEFE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075" y="528266"/>
            <a:ext cx="5960921" cy="6564806"/>
          </a:xfrm>
          <a:prstGeom prst="rect">
            <a:avLst/>
          </a:prstGeom>
        </p:spPr>
      </p:pic>
      <p:pic>
        <p:nvPicPr>
          <p:cNvPr id="13" name="Picture 12">
            <a:extLst>
              <a:ext uri="{FF2B5EF4-FFF2-40B4-BE49-F238E27FC236}">
                <a16:creationId xmlns:a16="http://schemas.microsoft.com/office/drawing/2014/main" id="{017A9B9B-FA03-574E-903B-043C20EDB8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0511" y="841497"/>
            <a:ext cx="5155117" cy="5677367"/>
          </a:xfrm>
          <a:prstGeom prst="rect">
            <a:avLst/>
          </a:prstGeom>
        </p:spPr>
      </p:pic>
      <p:pic>
        <p:nvPicPr>
          <p:cNvPr id="7" name="Picture 6">
            <a:extLst>
              <a:ext uri="{FF2B5EF4-FFF2-40B4-BE49-F238E27FC236}">
                <a16:creationId xmlns:a16="http://schemas.microsoft.com/office/drawing/2014/main" id="{E7EFE1A6-D4CA-3B46-9250-B7DB01F31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32230" y="841498"/>
            <a:ext cx="5208776" cy="5736462"/>
          </a:xfrm>
          <a:prstGeom prst="rect">
            <a:avLst/>
          </a:prstGeom>
        </p:spPr>
      </p:pic>
      <p:pic>
        <p:nvPicPr>
          <p:cNvPr id="11" name="Picture 10" descr="A picture containing vegetable&#10;&#10;Description automatically generated">
            <a:extLst>
              <a:ext uri="{FF2B5EF4-FFF2-40B4-BE49-F238E27FC236}">
                <a16:creationId xmlns:a16="http://schemas.microsoft.com/office/drawing/2014/main" id="{625DE202-7BD4-1147-A960-3DCF6F753F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44069" y="4473569"/>
            <a:ext cx="1759527" cy="989734"/>
          </a:xfrm>
          <a:prstGeom prst="rect">
            <a:avLst/>
          </a:prstGeom>
        </p:spPr>
      </p:pic>
      <p:pic>
        <p:nvPicPr>
          <p:cNvPr id="15" name="Picture 14" descr="A picture containing silhouette&#10;&#10;Description automatically generated">
            <a:extLst>
              <a:ext uri="{FF2B5EF4-FFF2-40B4-BE49-F238E27FC236}">
                <a16:creationId xmlns:a16="http://schemas.microsoft.com/office/drawing/2014/main" id="{E42B7AB3-97B1-C442-B0B2-FF5CED47A1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41907" y="1160919"/>
            <a:ext cx="3886200" cy="4279900"/>
          </a:xfrm>
          <a:prstGeom prst="rect">
            <a:avLst/>
          </a:prstGeom>
        </p:spPr>
      </p:pic>
      <p:pic>
        <p:nvPicPr>
          <p:cNvPr id="22" name="Picture 21">
            <a:extLst>
              <a:ext uri="{FF2B5EF4-FFF2-40B4-BE49-F238E27FC236}">
                <a16:creationId xmlns:a16="http://schemas.microsoft.com/office/drawing/2014/main" id="{DEAC53A1-236E-BC4B-ABCF-7EC9495F7F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54317" y="1506651"/>
            <a:ext cx="694601" cy="668513"/>
          </a:xfrm>
          <a:prstGeom prst="rect">
            <a:avLst/>
          </a:prstGeom>
        </p:spPr>
      </p:pic>
    </p:spTree>
    <p:extLst>
      <p:ext uri="{BB962C8B-B14F-4D97-AF65-F5344CB8AC3E}">
        <p14:creationId xmlns:p14="http://schemas.microsoft.com/office/powerpoint/2010/main" val="205055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pic>
        <p:nvPicPr>
          <p:cNvPr id="6" name="Picture 5" descr="A red circle on a black background&#10;&#10;Description automatically generated with medium confidence">
            <a:extLst>
              <a:ext uri="{FF2B5EF4-FFF2-40B4-BE49-F238E27FC236}">
                <a16:creationId xmlns:a16="http://schemas.microsoft.com/office/drawing/2014/main" id="{8608DB51-0D37-B54F-B343-96E2FC0CB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7695" y="841498"/>
            <a:ext cx="5155118" cy="5677369"/>
          </a:xfrm>
          <a:prstGeom prst="rect">
            <a:avLst/>
          </a:prstGeom>
        </p:spPr>
      </p:pic>
      <p:pic>
        <p:nvPicPr>
          <p:cNvPr id="5" name="Picture 4">
            <a:extLst>
              <a:ext uri="{FF2B5EF4-FFF2-40B4-BE49-F238E27FC236}">
                <a16:creationId xmlns:a16="http://schemas.microsoft.com/office/drawing/2014/main" id="{BE6E9410-062D-B84D-990B-D8EAD1DEE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2154" y="718341"/>
            <a:ext cx="3886200" cy="4279900"/>
          </a:xfrm>
          <a:prstGeom prst="rect">
            <a:avLst/>
          </a:prstGeom>
        </p:spPr>
      </p:pic>
      <p:pic>
        <p:nvPicPr>
          <p:cNvPr id="4" name="Picture 3" descr="Icon&#10;&#10;Description automatically generated">
            <a:extLst>
              <a:ext uri="{FF2B5EF4-FFF2-40B4-BE49-F238E27FC236}">
                <a16:creationId xmlns:a16="http://schemas.microsoft.com/office/drawing/2014/main" id="{FE053D75-92F5-5940-A20B-CD8F49C61D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6147" y="1043383"/>
            <a:ext cx="3886200" cy="4279900"/>
          </a:xfrm>
          <a:prstGeom prst="rect">
            <a:avLst/>
          </a:prstGeom>
        </p:spPr>
      </p:pic>
      <p:pic>
        <p:nvPicPr>
          <p:cNvPr id="9" name="Picture 8" descr="Icon&#10;&#10;Description automatically generated">
            <a:extLst>
              <a:ext uri="{FF2B5EF4-FFF2-40B4-BE49-F238E27FC236}">
                <a16:creationId xmlns:a16="http://schemas.microsoft.com/office/drawing/2014/main" id="{73F8CAFA-7175-2543-B957-FA0C4EEFE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5075" y="528266"/>
            <a:ext cx="5960921" cy="6564806"/>
          </a:xfrm>
          <a:prstGeom prst="rect">
            <a:avLst/>
          </a:prstGeom>
        </p:spPr>
      </p:pic>
      <p:pic>
        <p:nvPicPr>
          <p:cNvPr id="13" name="Picture 12">
            <a:extLst>
              <a:ext uri="{FF2B5EF4-FFF2-40B4-BE49-F238E27FC236}">
                <a16:creationId xmlns:a16="http://schemas.microsoft.com/office/drawing/2014/main" id="{017A9B9B-FA03-574E-903B-043C20EDB8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70511" y="841497"/>
            <a:ext cx="5155117" cy="5677367"/>
          </a:xfrm>
          <a:prstGeom prst="rect">
            <a:avLst/>
          </a:prstGeom>
        </p:spPr>
      </p:pic>
      <p:pic>
        <p:nvPicPr>
          <p:cNvPr id="7" name="Picture 6">
            <a:extLst>
              <a:ext uri="{FF2B5EF4-FFF2-40B4-BE49-F238E27FC236}">
                <a16:creationId xmlns:a16="http://schemas.microsoft.com/office/drawing/2014/main" id="{E7EFE1A6-D4CA-3B46-9250-B7DB01F31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32230" y="841498"/>
            <a:ext cx="5208776" cy="5736462"/>
          </a:xfrm>
          <a:prstGeom prst="rect">
            <a:avLst/>
          </a:prstGeom>
        </p:spPr>
      </p:pic>
      <p:pic>
        <p:nvPicPr>
          <p:cNvPr id="11" name="Picture 10" descr="A picture containing vegetable&#10;&#10;Description automatically generated">
            <a:extLst>
              <a:ext uri="{FF2B5EF4-FFF2-40B4-BE49-F238E27FC236}">
                <a16:creationId xmlns:a16="http://schemas.microsoft.com/office/drawing/2014/main" id="{625DE202-7BD4-1147-A960-3DCF6F753F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44069" y="4473569"/>
            <a:ext cx="1759527" cy="989734"/>
          </a:xfrm>
          <a:prstGeom prst="rect">
            <a:avLst/>
          </a:prstGeom>
        </p:spPr>
      </p:pic>
      <p:pic>
        <p:nvPicPr>
          <p:cNvPr id="15" name="Picture 14" descr="A picture containing silhouette&#10;&#10;Description automatically generated">
            <a:extLst>
              <a:ext uri="{FF2B5EF4-FFF2-40B4-BE49-F238E27FC236}">
                <a16:creationId xmlns:a16="http://schemas.microsoft.com/office/drawing/2014/main" id="{E42B7AB3-97B1-C442-B0B2-FF5CED47A1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41907" y="1160919"/>
            <a:ext cx="3886200" cy="4279900"/>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8B89C31-0810-F644-9760-A5AF738F3BA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87221" y="1146564"/>
            <a:ext cx="4040169" cy="4449467"/>
          </a:xfrm>
          <a:prstGeom prst="rect">
            <a:avLst/>
          </a:prstGeom>
        </p:spPr>
      </p:pic>
      <p:pic>
        <p:nvPicPr>
          <p:cNvPr id="23" name="Picture 22">
            <a:extLst>
              <a:ext uri="{FF2B5EF4-FFF2-40B4-BE49-F238E27FC236}">
                <a16:creationId xmlns:a16="http://schemas.microsoft.com/office/drawing/2014/main" id="{225E8510-3245-1140-A269-369146895D9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54317" y="1506651"/>
            <a:ext cx="694601" cy="668513"/>
          </a:xfrm>
          <a:prstGeom prst="rect">
            <a:avLst/>
          </a:prstGeom>
        </p:spPr>
      </p:pic>
    </p:spTree>
    <p:extLst>
      <p:ext uri="{BB962C8B-B14F-4D97-AF65-F5344CB8AC3E}">
        <p14:creationId xmlns:p14="http://schemas.microsoft.com/office/powerpoint/2010/main" val="61888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sp>
        <p:nvSpPr>
          <p:cNvPr id="13" name="TextBox 12">
            <a:extLst>
              <a:ext uri="{FF2B5EF4-FFF2-40B4-BE49-F238E27FC236}">
                <a16:creationId xmlns:a16="http://schemas.microsoft.com/office/drawing/2014/main" id="{4C44938A-DD8E-6A4C-9BE0-71BA0E7055E4}"/>
              </a:ext>
            </a:extLst>
          </p:cNvPr>
          <p:cNvSpPr txBox="1"/>
          <p:nvPr/>
        </p:nvSpPr>
        <p:spPr>
          <a:xfrm>
            <a:off x="4419281" y="1943027"/>
            <a:ext cx="3893446"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Head</a:t>
            </a:r>
            <a:r>
              <a:rPr lang="en-US" dirty="0"/>
              <a:t> – the </a:t>
            </a:r>
            <a:r>
              <a:rPr lang="en-US" dirty="0" err="1"/>
              <a:t>organisation’s</a:t>
            </a:r>
            <a:r>
              <a:rPr lang="en-US" dirty="0"/>
              <a:t> president or director.</a:t>
            </a:r>
          </a:p>
          <a:p>
            <a:pPr marL="285750" indent="-285750">
              <a:buFont typeface="Arial" panose="020B0604020202020204" pitchFamily="34" charset="0"/>
              <a:buChar char="•"/>
            </a:pPr>
            <a:r>
              <a:rPr lang="en-US" b="1" dirty="0"/>
              <a:t>Mind</a:t>
            </a:r>
            <a:r>
              <a:rPr lang="en-US" dirty="0"/>
              <a:t> - person who can take complex ideas and simplify them.</a:t>
            </a:r>
          </a:p>
          <a:p>
            <a:pPr marL="285750" indent="-285750">
              <a:buFont typeface="Arial" panose="020B0604020202020204" pitchFamily="34" charset="0"/>
              <a:buChar char="•"/>
            </a:pPr>
            <a:r>
              <a:rPr lang="en-US" b="1" dirty="0"/>
              <a:t>Eyes and Ears </a:t>
            </a:r>
            <a:r>
              <a:rPr lang="en-US" dirty="0"/>
              <a:t>- person who can pay attention to details.</a:t>
            </a:r>
          </a:p>
          <a:p>
            <a:pPr marL="285750" indent="-285750">
              <a:buFont typeface="Arial" panose="020B0604020202020204" pitchFamily="34" charset="0"/>
              <a:buChar char="•"/>
            </a:pPr>
            <a:r>
              <a:rPr lang="en-US" b="1" dirty="0"/>
              <a:t>Hands and Feet </a:t>
            </a:r>
            <a:r>
              <a:rPr lang="en-US" dirty="0"/>
              <a:t>- person skilled at getting things done.</a:t>
            </a:r>
          </a:p>
          <a:p>
            <a:pPr marL="285750" indent="-285750">
              <a:buFont typeface="Arial" panose="020B0604020202020204" pitchFamily="34" charset="0"/>
              <a:buChar char="•"/>
            </a:pPr>
            <a:r>
              <a:rPr lang="en-US" b="1" dirty="0"/>
              <a:t>Nose</a:t>
            </a:r>
            <a:r>
              <a:rPr lang="en-US" dirty="0"/>
              <a:t> - person who anticipates hard questions or who “smells” potential pitfalls.</a:t>
            </a:r>
          </a:p>
          <a:p>
            <a:pPr marL="285750" indent="-285750">
              <a:buFont typeface="Arial" panose="020B0604020202020204" pitchFamily="34" charset="0"/>
              <a:buChar char="•"/>
            </a:pPr>
            <a:r>
              <a:rPr lang="en-US" b="1" dirty="0"/>
              <a:t>Heart</a:t>
            </a:r>
            <a:r>
              <a:rPr lang="en-US" dirty="0"/>
              <a:t> – person who is the heart and soul of your organization.</a:t>
            </a:r>
          </a:p>
          <a:p>
            <a:pPr marL="285750" indent="-285750">
              <a:buFont typeface="Arial" panose="020B0604020202020204" pitchFamily="34" charset="0"/>
              <a:buChar char="•"/>
            </a:pPr>
            <a:r>
              <a:rPr lang="en-US" b="1" dirty="0"/>
              <a:t>Mouth</a:t>
            </a:r>
            <a:r>
              <a:rPr lang="en-US" dirty="0"/>
              <a:t> – person skilled at verbal and written communication</a:t>
            </a:r>
          </a:p>
        </p:txBody>
      </p:sp>
      <p:pic>
        <p:nvPicPr>
          <p:cNvPr id="15" name="Picture 14" descr="Icon&#10;&#10;Description automatically generated">
            <a:extLst>
              <a:ext uri="{FF2B5EF4-FFF2-40B4-BE49-F238E27FC236}">
                <a16:creationId xmlns:a16="http://schemas.microsoft.com/office/drawing/2014/main" id="{3512876F-A242-BB4F-AC2B-3ADB618C1F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257" y="4171669"/>
            <a:ext cx="1735528" cy="1911350"/>
          </a:xfrm>
          <a:prstGeom prst="rect">
            <a:avLst/>
          </a:prstGeom>
        </p:spPr>
      </p:pic>
    </p:spTree>
    <p:extLst>
      <p:ext uri="{BB962C8B-B14F-4D97-AF65-F5344CB8AC3E}">
        <p14:creationId xmlns:p14="http://schemas.microsoft.com/office/powerpoint/2010/main" val="292346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1BA0460-4DF1-9545-950E-495FA1D723CA}"/>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effectLst/>
                <a:latin typeface="+mj-lt"/>
                <a:ea typeface="+mj-ea"/>
                <a:cs typeface="+mj-cs"/>
              </a:rPr>
              <a:t>Team roles and key contact list</a:t>
            </a:r>
            <a:endParaRPr lang="en-US" sz="4000" kern="1200">
              <a:solidFill>
                <a:srgbClr val="FFFFFF"/>
              </a:solidFill>
              <a:effectLst/>
              <a:latin typeface="+mj-lt"/>
              <a:ea typeface="+mj-ea"/>
              <a:cs typeface="+mj-cs"/>
            </a:endParaRPr>
          </a:p>
        </p:txBody>
      </p:sp>
      <p:sp>
        <p:nvSpPr>
          <p:cNvPr id="2" name="Rectangle 1">
            <a:extLst>
              <a:ext uri="{FF2B5EF4-FFF2-40B4-BE49-F238E27FC236}">
                <a16:creationId xmlns:a16="http://schemas.microsoft.com/office/drawing/2014/main" id="{07EDB72F-3BD8-FD44-8516-13C78CB56633}"/>
              </a:ext>
            </a:extLst>
          </p:cNvPr>
          <p:cNvSpPr/>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effectLst/>
              </a:rPr>
              <a:t>    President / CEO</a:t>
            </a:r>
          </a:p>
          <a:p>
            <a:pPr indent="-228600">
              <a:lnSpc>
                <a:spcPct val="90000"/>
              </a:lnSpc>
              <a:spcAft>
                <a:spcPts val="600"/>
              </a:spcAft>
              <a:buFont typeface="Arial" panose="020B0604020202020204" pitchFamily="34" charset="0"/>
              <a:buChar char="•"/>
            </a:pPr>
            <a:r>
              <a:rPr lang="en-US" sz="2000" dirty="0">
                <a:effectLst/>
              </a:rPr>
              <a:t>    Vice President</a:t>
            </a:r>
          </a:p>
          <a:p>
            <a:pPr indent="-228600">
              <a:lnSpc>
                <a:spcPct val="90000"/>
              </a:lnSpc>
              <a:spcAft>
                <a:spcPts val="600"/>
              </a:spcAft>
              <a:buFont typeface="Arial" panose="020B0604020202020204" pitchFamily="34" charset="0"/>
              <a:buChar char="•"/>
            </a:pPr>
            <a:r>
              <a:rPr lang="en-US" sz="2000" dirty="0">
                <a:effectLst/>
              </a:rPr>
              <a:t>    Financial officer</a:t>
            </a:r>
          </a:p>
          <a:p>
            <a:pPr indent="-228600">
              <a:lnSpc>
                <a:spcPct val="90000"/>
              </a:lnSpc>
              <a:spcAft>
                <a:spcPts val="600"/>
              </a:spcAft>
              <a:buFont typeface="Arial" panose="020B0604020202020204" pitchFamily="34" charset="0"/>
              <a:buChar char="•"/>
            </a:pPr>
            <a:r>
              <a:rPr lang="en-US" sz="2000" dirty="0">
                <a:effectLst/>
              </a:rPr>
              <a:t>    Communications officer</a:t>
            </a:r>
          </a:p>
          <a:p>
            <a:pPr indent="-228600">
              <a:lnSpc>
                <a:spcPct val="90000"/>
              </a:lnSpc>
              <a:spcAft>
                <a:spcPts val="600"/>
              </a:spcAft>
              <a:buFont typeface="Arial" panose="020B0604020202020204" pitchFamily="34" charset="0"/>
              <a:buChar char="•"/>
            </a:pPr>
            <a:r>
              <a:rPr lang="en-US" sz="2000" dirty="0">
                <a:effectLst/>
              </a:rPr>
              <a:t>    Legal counsel (may be external)</a:t>
            </a:r>
          </a:p>
          <a:p>
            <a:pPr>
              <a:lnSpc>
                <a:spcPct val="90000"/>
              </a:lnSpc>
              <a:spcAft>
                <a:spcPts val="600"/>
              </a:spcAft>
            </a:pPr>
            <a:endParaRPr lang="en-US" sz="2000" dirty="0"/>
          </a:p>
          <a:p>
            <a:pPr>
              <a:lnSpc>
                <a:spcPct val="90000"/>
              </a:lnSpc>
              <a:spcAft>
                <a:spcPts val="600"/>
              </a:spcAft>
            </a:pPr>
            <a:endParaRPr lang="en-US" sz="2000" dirty="0">
              <a:effectLst/>
            </a:endParaRPr>
          </a:p>
          <a:p>
            <a:pPr>
              <a:lnSpc>
                <a:spcPct val="90000"/>
              </a:lnSpc>
              <a:spcAft>
                <a:spcPts val="600"/>
              </a:spcAft>
            </a:pPr>
            <a:r>
              <a:rPr lang="en-US" sz="2000" b="1" dirty="0">
                <a:effectLst/>
              </a:rPr>
              <a:t>Possible:</a:t>
            </a:r>
          </a:p>
          <a:p>
            <a:pPr marL="342900" indent="-342900">
              <a:lnSpc>
                <a:spcPct val="90000"/>
              </a:lnSpc>
              <a:spcAft>
                <a:spcPts val="600"/>
              </a:spcAft>
              <a:buFont typeface="Arial" panose="020B0604020202020204" pitchFamily="34" charset="0"/>
              <a:buChar char="•"/>
            </a:pPr>
            <a:r>
              <a:rPr lang="en-US" sz="2000" dirty="0">
                <a:effectLst/>
              </a:rPr>
              <a:t>Board member</a:t>
            </a:r>
            <a:endParaRPr lang="en-US" sz="2000" dirty="0"/>
          </a:p>
          <a:p>
            <a:pPr marL="342900" indent="-342900">
              <a:lnSpc>
                <a:spcPct val="90000"/>
              </a:lnSpc>
              <a:spcAft>
                <a:spcPts val="600"/>
              </a:spcAft>
              <a:buFont typeface="Arial" panose="020B0604020202020204" pitchFamily="34" charset="0"/>
              <a:buChar char="•"/>
            </a:pPr>
            <a:r>
              <a:rPr lang="en-US" sz="2000" dirty="0"/>
              <a:t>Outside expert</a:t>
            </a:r>
          </a:p>
          <a:p>
            <a:pPr marL="342900" indent="-342900">
              <a:lnSpc>
                <a:spcPct val="90000"/>
              </a:lnSpc>
              <a:spcAft>
                <a:spcPts val="600"/>
              </a:spcAft>
              <a:buFont typeface="Arial" panose="020B0604020202020204" pitchFamily="34" charset="0"/>
              <a:buChar char="•"/>
            </a:pPr>
            <a:r>
              <a:rPr lang="en-US" sz="2000" dirty="0">
                <a:effectLst/>
              </a:rPr>
              <a:t>National or local church representative</a:t>
            </a:r>
          </a:p>
        </p:txBody>
      </p:sp>
      <p:pic>
        <p:nvPicPr>
          <p:cNvPr id="5" name="Picture 4" descr="Icon&#10;&#10;Description automatically generated">
            <a:extLst>
              <a:ext uri="{FF2B5EF4-FFF2-40B4-BE49-F238E27FC236}">
                <a16:creationId xmlns:a16="http://schemas.microsoft.com/office/drawing/2014/main" id="{F1FAFC89-7DC7-EA46-9A2B-FFDFD8476F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9354" y="4077320"/>
            <a:ext cx="1735528" cy="1911350"/>
          </a:xfrm>
          <a:prstGeom prst="rect">
            <a:avLst/>
          </a:prstGeom>
        </p:spPr>
      </p:pic>
    </p:spTree>
    <p:extLst>
      <p:ext uri="{BB962C8B-B14F-4D97-AF65-F5344CB8AC3E}">
        <p14:creationId xmlns:p14="http://schemas.microsoft.com/office/powerpoint/2010/main" val="17490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85A5BA-D6F6-C44D-A3E1-17A329CBEF5B}"/>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latin typeface="+mj-lt"/>
                <a:ea typeface="+mj-ea"/>
                <a:cs typeface="+mj-cs"/>
              </a:rPr>
              <a:t>What is a crisis?</a:t>
            </a:r>
          </a:p>
        </p:txBody>
      </p:sp>
      <p:sp>
        <p:nvSpPr>
          <p:cNvPr id="4" name="Rectangle 3">
            <a:extLst>
              <a:ext uri="{FF2B5EF4-FFF2-40B4-BE49-F238E27FC236}">
                <a16:creationId xmlns:a16="http://schemas.microsoft.com/office/drawing/2014/main" id="{9883CE02-FBC1-3C48-B954-300770D81069}"/>
              </a:ext>
            </a:extLst>
          </p:cNvPr>
          <p:cNvSpPr/>
          <p:nvPr/>
        </p:nvSpPr>
        <p:spPr>
          <a:xfrm>
            <a:off x="4810259" y="649480"/>
            <a:ext cx="4837175" cy="554604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b="0" i="0" dirty="0">
                <a:solidFill>
                  <a:schemeClr val="tx1"/>
                </a:solidFill>
                <a:effectLst/>
              </a:rPr>
              <a:t>A time of intense difficulty, trouble, or danger.</a:t>
            </a:r>
            <a:endParaRPr lang="en-US" sz="2000" dirty="0">
              <a:solidFill>
                <a:schemeClr val="tx1"/>
              </a:solidFill>
            </a:endParaRPr>
          </a:p>
          <a:p>
            <a:pPr marL="285750" indent="-228600">
              <a:lnSpc>
                <a:spcPct val="90000"/>
              </a:lnSpc>
              <a:spcAft>
                <a:spcPts val="600"/>
              </a:spcAft>
              <a:buFont typeface="Arial" panose="020B0604020202020204" pitchFamily="34" charset="0"/>
              <a:buChar char="•"/>
            </a:pPr>
            <a:r>
              <a:rPr lang="en-US" sz="2000" dirty="0">
                <a:solidFill>
                  <a:schemeClr val="tx1"/>
                </a:solidFill>
              </a:rPr>
              <a:t>Any event or period that will lead, or may lead, to an unstable and dangerous situation affecting an individual, group, or all of society.</a:t>
            </a:r>
            <a:endParaRPr lang="en-US" sz="2000" b="0" i="0" dirty="0">
              <a:solidFill>
                <a:schemeClr val="tx1"/>
              </a:solidFill>
              <a:effectLst/>
            </a:endParaRPr>
          </a:p>
          <a:p>
            <a:pPr marL="285750" indent="-228600">
              <a:lnSpc>
                <a:spcPct val="90000"/>
              </a:lnSpc>
              <a:spcAft>
                <a:spcPts val="600"/>
              </a:spcAft>
              <a:buFont typeface="Arial" panose="020B0604020202020204" pitchFamily="34" charset="0"/>
              <a:buChar char="•"/>
            </a:pPr>
            <a:r>
              <a:rPr lang="en-US" sz="2000" dirty="0">
                <a:solidFill>
                  <a:schemeClr val="tx1"/>
                </a:solidFill>
              </a:rPr>
              <a:t>An unstable or crucial time or state of affairs in which a decisive change is impending.</a:t>
            </a:r>
          </a:p>
          <a:p>
            <a:pPr marL="285750" indent="-228600">
              <a:lnSpc>
                <a:spcPct val="90000"/>
              </a:lnSpc>
              <a:spcAft>
                <a:spcPts val="600"/>
              </a:spcAft>
              <a:buFont typeface="Arial" panose="020B0604020202020204" pitchFamily="34" charset="0"/>
              <a:buChar char="•"/>
            </a:pPr>
            <a:r>
              <a:rPr lang="en-US" sz="2000" dirty="0">
                <a:solidFill>
                  <a:schemeClr val="tx1"/>
                </a:solidFill>
              </a:rPr>
              <a:t>A time when a difficult or important decision must be made.</a:t>
            </a:r>
          </a:p>
        </p:txBody>
      </p:sp>
    </p:spTree>
    <p:extLst>
      <p:ext uri="{BB962C8B-B14F-4D97-AF65-F5344CB8AC3E}">
        <p14:creationId xmlns:p14="http://schemas.microsoft.com/office/powerpoint/2010/main" val="135776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1BA0460-4DF1-9545-950E-495FA1D723CA}"/>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a:solidFill>
                  <a:srgbClr val="FFFFFF"/>
                </a:solidFill>
                <a:effectLst/>
                <a:latin typeface="+mj-lt"/>
                <a:ea typeface="+mj-ea"/>
                <a:cs typeface="+mj-cs"/>
              </a:rPr>
              <a:t>Team roles and key contact list</a:t>
            </a:r>
            <a:endParaRPr lang="en-US" sz="4000" kern="1200">
              <a:solidFill>
                <a:srgbClr val="FFFFFF"/>
              </a:solidFill>
              <a:effectLst/>
              <a:latin typeface="+mj-lt"/>
              <a:ea typeface="+mj-ea"/>
              <a:cs typeface="+mj-cs"/>
            </a:endParaRPr>
          </a:p>
        </p:txBody>
      </p:sp>
      <p:pic>
        <p:nvPicPr>
          <p:cNvPr id="5" name="Picture 4" descr="Icon&#10;&#10;Description automatically generated">
            <a:extLst>
              <a:ext uri="{FF2B5EF4-FFF2-40B4-BE49-F238E27FC236}">
                <a16:creationId xmlns:a16="http://schemas.microsoft.com/office/drawing/2014/main" id="{F1FAFC89-7DC7-EA46-9A2B-FFDFD8476F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9354" y="4077320"/>
            <a:ext cx="1735528" cy="1911350"/>
          </a:xfrm>
          <a:prstGeom prst="rect">
            <a:avLst/>
          </a:prstGeom>
        </p:spPr>
      </p:pic>
      <p:sp>
        <p:nvSpPr>
          <p:cNvPr id="4" name="TextBox 3">
            <a:extLst>
              <a:ext uri="{FF2B5EF4-FFF2-40B4-BE49-F238E27FC236}">
                <a16:creationId xmlns:a16="http://schemas.microsoft.com/office/drawing/2014/main" id="{D08BB6BF-47F2-624E-9E26-E728746DF5AD}"/>
              </a:ext>
            </a:extLst>
          </p:cNvPr>
          <p:cNvSpPr txBox="1"/>
          <p:nvPr/>
        </p:nvSpPr>
        <p:spPr>
          <a:xfrm>
            <a:off x="4819674" y="1911271"/>
            <a:ext cx="1355307" cy="369332"/>
          </a:xfrm>
          <a:prstGeom prst="rect">
            <a:avLst/>
          </a:prstGeom>
          <a:noFill/>
        </p:spPr>
        <p:txBody>
          <a:bodyPr wrap="none" rtlCol="0">
            <a:spAutoFit/>
          </a:bodyPr>
          <a:lstStyle/>
          <a:p>
            <a:r>
              <a:rPr lang="en-US" sz="2800" b="1" dirty="0"/>
              <a:t>IMPORTANT</a:t>
            </a:r>
          </a:p>
        </p:txBody>
      </p:sp>
      <p:sp>
        <p:nvSpPr>
          <p:cNvPr id="6" name="TextBox 5">
            <a:extLst>
              <a:ext uri="{FF2B5EF4-FFF2-40B4-BE49-F238E27FC236}">
                <a16:creationId xmlns:a16="http://schemas.microsoft.com/office/drawing/2014/main" id="{690EEAD7-A10C-7440-8944-C9A184E9EC39}"/>
              </a:ext>
            </a:extLst>
          </p:cNvPr>
          <p:cNvSpPr txBox="1"/>
          <p:nvPr/>
        </p:nvSpPr>
        <p:spPr>
          <a:xfrm>
            <a:off x="4819675" y="2601690"/>
            <a:ext cx="2789440" cy="2031325"/>
          </a:xfrm>
          <a:prstGeom prst="rect">
            <a:avLst/>
          </a:prstGeom>
          <a:noFill/>
        </p:spPr>
        <p:txBody>
          <a:bodyPr wrap="square" rtlCol="0">
            <a:spAutoFit/>
          </a:bodyPr>
          <a:lstStyle/>
          <a:p>
            <a:r>
              <a:rPr lang="en-US" dirty="0"/>
              <a:t>Keep this team small. Not every member of your </a:t>
            </a:r>
            <a:r>
              <a:rPr lang="en-US" dirty="0" err="1"/>
              <a:t>organisation’s</a:t>
            </a:r>
            <a:r>
              <a:rPr lang="en-US" dirty="0"/>
              <a:t> leadership team needs to be part of the Crisis Response Team. This is not about job titles or hierarchy. </a:t>
            </a:r>
          </a:p>
        </p:txBody>
      </p:sp>
    </p:spTree>
    <p:extLst>
      <p:ext uri="{BB962C8B-B14F-4D97-AF65-F5344CB8AC3E}">
        <p14:creationId xmlns:p14="http://schemas.microsoft.com/office/powerpoint/2010/main" val="62177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Who are the stakeholders?</a:t>
            </a:r>
            <a:endParaRPr lang="en-US" sz="4000" kern="1200" dirty="0">
              <a:solidFill>
                <a:srgbClr val="FFFFFF"/>
              </a:solidFill>
              <a:effectLst/>
              <a:latin typeface="+mj-lt"/>
              <a:ea typeface="+mj-ea"/>
              <a:cs typeface="+mj-cs"/>
            </a:endParaRPr>
          </a:p>
        </p:txBody>
      </p:sp>
      <p:sp>
        <p:nvSpPr>
          <p:cNvPr id="2" name="Rectangle 1">
            <a:extLst>
              <a:ext uri="{FF2B5EF4-FFF2-40B4-BE49-F238E27FC236}">
                <a16:creationId xmlns:a16="http://schemas.microsoft.com/office/drawing/2014/main" id="{89B30D4D-483C-4E41-B937-F885DA457011}"/>
              </a:ext>
            </a:extLst>
          </p:cNvPr>
          <p:cNvSpPr/>
          <p:nvPr/>
        </p:nvSpPr>
        <p:spPr>
          <a:xfrm>
            <a:off x="4367695" y="1517957"/>
            <a:ext cx="4181341" cy="4410231"/>
          </a:xfrm>
          <a:prstGeom prst="rect">
            <a:avLst/>
          </a:prstGeom>
        </p:spPr>
        <p:txBody>
          <a:bodyPr vert="horz" lIns="91440" tIns="45720" rIns="91440" bIns="45720" rtlCol="0" anchor="ctr">
            <a:noAutofit/>
          </a:bodyPr>
          <a:lstStyle/>
          <a:p>
            <a:r>
              <a:rPr lang="en-US" b="1" dirty="0">
                <a:effectLst/>
              </a:rPr>
              <a:t>Who needs to be informed immediately?</a:t>
            </a:r>
          </a:p>
          <a:p>
            <a:endParaRPr lang="en-US" dirty="0"/>
          </a:p>
          <a:p>
            <a:pPr indent="-228600">
              <a:lnSpc>
                <a:spcPct val="90000"/>
              </a:lnSpc>
              <a:spcAft>
                <a:spcPts val="600"/>
              </a:spcAft>
              <a:buFont typeface="Arial" panose="020B0604020202020204" pitchFamily="34" charset="0"/>
              <a:buChar char="•"/>
            </a:pPr>
            <a:r>
              <a:rPr lang="en-US" dirty="0"/>
              <a:t>Staff</a:t>
            </a:r>
          </a:p>
          <a:p>
            <a:pPr indent="-228600">
              <a:lnSpc>
                <a:spcPct val="90000"/>
              </a:lnSpc>
              <a:spcAft>
                <a:spcPts val="600"/>
              </a:spcAft>
              <a:buFont typeface="Arial" panose="020B0604020202020204" pitchFamily="34" charset="0"/>
              <a:buChar char="•"/>
            </a:pPr>
            <a:r>
              <a:rPr lang="en-US" dirty="0"/>
              <a:t>Family members</a:t>
            </a:r>
          </a:p>
          <a:p>
            <a:pPr indent="-228600">
              <a:lnSpc>
                <a:spcPct val="90000"/>
              </a:lnSpc>
              <a:spcAft>
                <a:spcPts val="600"/>
              </a:spcAft>
              <a:buFont typeface="Arial" panose="020B0604020202020204" pitchFamily="34" charset="0"/>
              <a:buChar char="•"/>
            </a:pPr>
            <a:r>
              <a:rPr lang="en-US" dirty="0"/>
              <a:t>Board members</a:t>
            </a:r>
          </a:p>
          <a:p>
            <a:pPr indent="-228600">
              <a:lnSpc>
                <a:spcPct val="90000"/>
              </a:lnSpc>
              <a:spcAft>
                <a:spcPts val="600"/>
              </a:spcAft>
              <a:buFont typeface="Arial" panose="020B0604020202020204" pitchFamily="34" charset="0"/>
              <a:buChar char="•"/>
            </a:pPr>
            <a:r>
              <a:rPr lang="en-US" dirty="0"/>
              <a:t>Prayer partners</a:t>
            </a:r>
          </a:p>
          <a:p>
            <a:pPr indent="-228600">
              <a:lnSpc>
                <a:spcPct val="90000"/>
              </a:lnSpc>
              <a:spcAft>
                <a:spcPts val="600"/>
              </a:spcAft>
              <a:buFont typeface="Arial" panose="020B0604020202020204" pitchFamily="34" charset="0"/>
              <a:buChar char="•"/>
            </a:pPr>
            <a:r>
              <a:rPr lang="en-US" dirty="0"/>
              <a:t>Financial partners</a:t>
            </a:r>
          </a:p>
          <a:p>
            <a:pPr indent="-228600">
              <a:lnSpc>
                <a:spcPct val="90000"/>
              </a:lnSpc>
              <a:spcAft>
                <a:spcPts val="600"/>
              </a:spcAft>
              <a:buFont typeface="Arial" panose="020B0604020202020204" pitchFamily="34" charset="0"/>
              <a:buChar char="•"/>
            </a:pPr>
            <a:r>
              <a:rPr lang="en-US" dirty="0"/>
              <a:t>Partner </a:t>
            </a:r>
            <a:r>
              <a:rPr lang="en-US" dirty="0" err="1"/>
              <a:t>organisations</a:t>
            </a:r>
            <a:br>
              <a:rPr lang="en-US" dirty="0"/>
            </a:br>
            <a:br>
              <a:rPr lang="en-US" dirty="0"/>
            </a:br>
            <a:endParaRPr lang="en-US" dirty="0"/>
          </a:p>
          <a:p>
            <a:pPr indent="-228600">
              <a:lnSpc>
                <a:spcPct val="90000"/>
              </a:lnSpc>
              <a:spcAft>
                <a:spcPts val="600"/>
              </a:spcAft>
              <a:buFont typeface="Arial" panose="020B0604020202020204" pitchFamily="34" charset="0"/>
              <a:buChar char="•"/>
            </a:pPr>
            <a:r>
              <a:rPr lang="en-US" dirty="0">
                <a:solidFill>
                  <a:schemeClr val="tx1">
                    <a:lumMod val="50000"/>
                    <a:lumOff val="50000"/>
                  </a:schemeClr>
                </a:solidFill>
              </a:rPr>
              <a:t>The church</a:t>
            </a:r>
          </a:p>
          <a:p>
            <a:pPr indent="-228600">
              <a:lnSpc>
                <a:spcPct val="90000"/>
              </a:lnSpc>
              <a:spcAft>
                <a:spcPts val="600"/>
              </a:spcAft>
              <a:buFont typeface="Arial" panose="020B0604020202020204" pitchFamily="34" charset="0"/>
              <a:buChar char="•"/>
            </a:pPr>
            <a:r>
              <a:rPr lang="en-US" dirty="0">
                <a:solidFill>
                  <a:schemeClr val="tx1">
                    <a:lumMod val="50000"/>
                    <a:lumOff val="50000"/>
                  </a:schemeClr>
                </a:solidFill>
              </a:rPr>
              <a:t>The public</a:t>
            </a:r>
            <a:endParaRPr lang="en-US" dirty="0">
              <a:solidFill>
                <a:schemeClr val="tx1">
                  <a:lumMod val="50000"/>
                  <a:lumOff val="50000"/>
                </a:schemeClr>
              </a:solidFill>
              <a:effectLst/>
            </a:endParaRPr>
          </a:p>
        </p:txBody>
      </p:sp>
    </p:spTree>
    <p:extLst>
      <p:ext uri="{BB962C8B-B14F-4D97-AF65-F5344CB8AC3E}">
        <p14:creationId xmlns:p14="http://schemas.microsoft.com/office/powerpoint/2010/main" val="116075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Who speaks for the organisation?</a:t>
            </a:r>
            <a:endParaRPr lang="en-US" sz="4000" kern="1200" dirty="0">
              <a:solidFill>
                <a:srgbClr val="FFFFFF"/>
              </a:solidFill>
              <a:effectLst/>
              <a:latin typeface="+mj-lt"/>
              <a:ea typeface="+mj-ea"/>
              <a:cs typeface="+mj-cs"/>
            </a:endParaRPr>
          </a:p>
        </p:txBody>
      </p:sp>
      <p:sp>
        <p:nvSpPr>
          <p:cNvPr id="2" name="Rectangle 1">
            <a:extLst>
              <a:ext uri="{FF2B5EF4-FFF2-40B4-BE49-F238E27FC236}">
                <a16:creationId xmlns:a16="http://schemas.microsoft.com/office/drawing/2014/main" id="{89B30D4D-483C-4E41-B937-F885DA457011}"/>
              </a:ext>
            </a:extLst>
          </p:cNvPr>
          <p:cNvSpPr/>
          <p:nvPr/>
        </p:nvSpPr>
        <p:spPr>
          <a:xfrm>
            <a:off x="4367695" y="1517958"/>
            <a:ext cx="4181341" cy="4430778"/>
          </a:xfrm>
          <a:prstGeom prst="rect">
            <a:avLst/>
          </a:prstGeom>
        </p:spPr>
        <p:txBody>
          <a:bodyPr vert="horz" lIns="91440" tIns="45720" rIns="91440" bIns="45720" rtlCol="0" anchor="ctr">
            <a:noAutofit/>
          </a:bodyPr>
          <a:lstStyle/>
          <a:p>
            <a:pPr marL="285750" indent="-285750">
              <a:buFont typeface="Arial" panose="020B0604020202020204" pitchFamily="34" charset="0"/>
              <a:buChar char="•"/>
            </a:pPr>
            <a:r>
              <a:rPr lang="en-US" dirty="0">
                <a:effectLst/>
              </a:rPr>
              <a:t>The importance of one voice -- which does not necessarily mean just one person.</a:t>
            </a:r>
          </a:p>
          <a:p>
            <a:pPr marL="285750" indent="-285750">
              <a:buFont typeface="Arial" panose="020B0604020202020204" pitchFamily="34" charset="0"/>
              <a:buChar char="•"/>
            </a:pPr>
            <a:r>
              <a:rPr lang="en-US" dirty="0">
                <a:effectLst/>
              </a:rPr>
              <a:t>Everyone knows to direct people to a certain person, depending on the question.</a:t>
            </a:r>
          </a:p>
          <a:p>
            <a:pPr marL="285750" indent="-285750">
              <a:buFont typeface="Arial" panose="020B0604020202020204" pitchFamily="34" charset="0"/>
              <a:buChar char="•"/>
            </a:pPr>
            <a:r>
              <a:rPr lang="en-US" dirty="0">
                <a:effectLst/>
              </a:rPr>
              <a:t>Primary channel usually will be your website. (Though it might be Facebook or WhatsApp).</a:t>
            </a:r>
          </a:p>
          <a:p>
            <a:pPr marL="285750" indent="-285750">
              <a:buFont typeface="Arial" panose="020B0604020202020204" pitchFamily="34" charset="0"/>
              <a:buChar char="•"/>
            </a:pPr>
            <a:r>
              <a:rPr lang="en-US" dirty="0">
                <a:effectLst/>
              </a:rPr>
              <a:t>Secondary examples: social media, emails, texts, phone messages</a:t>
            </a:r>
          </a:p>
          <a:p>
            <a:pPr marL="285750" indent="-285750">
              <a:buFont typeface="Arial" panose="020B0604020202020204" pitchFamily="34" charset="0"/>
              <a:buChar char="•"/>
            </a:pPr>
            <a:r>
              <a:rPr lang="en-US" dirty="0"/>
              <a:t>What does the news media need from you?</a:t>
            </a:r>
          </a:p>
          <a:p>
            <a:pPr marL="285750" indent="-285750">
              <a:buFont typeface="Arial" panose="020B0604020202020204" pitchFamily="34" charset="0"/>
              <a:buChar char="•"/>
            </a:pPr>
            <a:r>
              <a:rPr lang="en-US" dirty="0">
                <a:effectLst/>
              </a:rPr>
              <a:t>What misunderstandings can we anticipate, especially by news media unfamiliar with our work?</a:t>
            </a:r>
          </a:p>
        </p:txBody>
      </p:sp>
    </p:spTree>
    <p:extLst>
      <p:ext uri="{BB962C8B-B14F-4D97-AF65-F5344CB8AC3E}">
        <p14:creationId xmlns:p14="http://schemas.microsoft.com/office/powerpoint/2010/main" val="338888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EA2AFF2-E722-B647-8BBE-43C3F7327099}"/>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r>
              <a:rPr lang="en-US" sz="4000" b="1" dirty="0">
                <a:solidFill>
                  <a:schemeClr val="bg1"/>
                </a:solidFill>
                <a:effectLst/>
                <a:latin typeface="+mj-lt"/>
              </a:rPr>
              <a:t>10 steps every organisation can take</a:t>
            </a:r>
            <a:endParaRPr lang="en-US" sz="4000" dirty="0">
              <a:solidFill>
                <a:schemeClr val="bg1"/>
              </a:solidFill>
              <a:effectLst/>
              <a:latin typeface="+mj-lt"/>
            </a:endParaRPr>
          </a:p>
        </p:txBody>
      </p:sp>
      <p:sp>
        <p:nvSpPr>
          <p:cNvPr id="11" name="Rectangle 10">
            <a:extLst>
              <a:ext uri="{FF2B5EF4-FFF2-40B4-BE49-F238E27FC236}">
                <a16:creationId xmlns:a16="http://schemas.microsoft.com/office/drawing/2014/main" id="{7260C2D7-1332-2F4B-B887-27B8785ECD6B}"/>
              </a:ext>
            </a:extLst>
          </p:cNvPr>
          <p:cNvSpPr/>
          <p:nvPr/>
        </p:nvSpPr>
        <p:spPr>
          <a:xfrm>
            <a:off x="4367695" y="975022"/>
            <a:ext cx="4745483" cy="5632311"/>
          </a:xfrm>
          <a:prstGeom prst="rect">
            <a:avLst/>
          </a:prstGeom>
        </p:spPr>
        <p:txBody>
          <a:bodyPr wrap="square">
            <a:spAutoFit/>
          </a:bodyPr>
          <a:lstStyle/>
          <a:p>
            <a:pPr marL="342900" indent="-342900">
              <a:buFont typeface="+mj-lt"/>
              <a:buAutoNum type="arabicPeriod"/>
            </a:pPr>
            <a:r>
              <a:rPr lang="en-US" dirty="0">
                <a:effectLst/>
              </a:rPr>
              <a:t>Designate your crisis management team.</a:t>
            </a:r>
          </a:p>
          <a:p>
            <a:pPr marL="342900" indent="-342900">
              <a:buFont typeface="+mj-lt"/>
              <a:buAutoNum type="arabicPeriod"/>
            </a:pPr>
            <a:r>
              <a:rPr lang="en-US" dirty="0">
                <a:effectLst/>
              </a:rPr>
              <a:t>List your guiding principles. Don’t forget about prayer.</a:t>
            </a:r>
          </a:p>
          <a:p>
            <a:pPr marL="342900" indent="-342900">
              <a:buFont typeface="+mj-lt"/>
              <a:buAutoNum type="arabicPeriod"/>
            </a:pPr>
            <a:r>
              <a:rPr lang="en-US" dirty="0">
                <a:effectLst/>
              </a:rPr>
              <a:t>Create your contact list. Names, phone numbers, emails. Also spouses’ contact info.</a:t>
            </a:r>
          </a:p>
          <a:p>
            <a:pPr marL="342900" indent="-342900">
              <a:buFont typeface="+mj-lt"/>
              <a:buAutoNum type="arabicPeriod"/>
            </a:pPr>
            <a:r>
              <a:rPr lang="en-US" dirty="0"/>
              <a:t>List your stakeholders - primary and secondary.</a:t>
            </a:r>
          </a:p>
          <a:p>
            <a:pPr marL="342900" indent="-342900">
              <a:buFont typeface="+mj-lt"/>
              <a:buAutoNum type="arabicPeriod"/>
            </a:pPr>
            <a:r>
              <a:rPr lang="en-US" dirty="0">
                <a:effectLst/>
              </a:rPr>
              <a:t>Arrange emergency ou</a:t>
            </a:r>
            <a:r>
              <a:rPr lang="en-US" dirty="0"/>
              <a:t>tside consultants in areas that you don’t have an expert.</a:t>
            </a:r>
            <a:endParaRPr lang="en-US" dirty="0">
              <a:effectLst/>
            </a:endParaRPr>
          </a:p>
          <a:p>
            <a:pPr marL="342900" indent="-342900">
              <a:buFont typeface="+mj-lt"/>
              <a:buAutoNum type="arabicPeriod"/>
            </a:pPr>
            <a:r>
              <a:rPr lang="en-US" dirty="0">
                <a:effectLst/>
              </a:rPr>
              <a:t>Where are the passwords for your website and social media accounts?</a:t>
            </a:r>
          </a:p>
          <a:p>
            <a:pPr marL="342900" indent="-342900">
              <a:buFont typeface="+mj-lt"/>
              <a:buAutoNum type="arabicPeriod"/>
            </a:pPr>
            <a:r>
              <a:rPr lang="en-US" dirty="0"/>
              <a:t>Where are the extra keys to the </a:t>
            </a:r>
            <a:r>
              <a:rPr lang="en-US" dirty="0">
                <a:effectLst/>
              </a:rPr>
              <a:t>office, etc.?</a:t>
            </a:r>
          </a:p>
          <a:p>
            <a:pPr marL="342900" indent="-342900">
              <a:buFont typeface="+mj-lt"/>
              <a:buAutoNum type="arabicPeriod"/>
            </a:pPr>
            <a:r>
              <a:rPr lang="en-US" dirty="0">
                <a:effectLst/>
              </a:rPr>
              <a:t>List the places where information updates will be needed: website, social media, etc.</a:t>
            </a:r>
          </a:p>
          <a:p>
            <a:pPr marL="342900" indent="-342900">
              <a:buFont typeface="+mj-lt"/>
              <a:buAutoNum type="arabicPeriod"/>
            </a:pPr>
            <a:r>
              <a:rPr lang="en-US" dirty="0"/>
              <a:t>Be sure every team member receives a copy of the plan.</a:t>
            </a:r>
            <a:endParaRPr lang="en-US" dirty="0">
              <a:effectLst/>
            </a:endParaRPr>
          </a:p>
          <a:p>
            <a:pPr marL="342900" indent="-342900">
              <a:buFont typeface="+mj-lt"/>
              <a:buAutoNum type="arabicPeriod"/>
            </a:pPr>
            <a:r>
              <a:rPr lang="en-US" dirty="0">
                <a:effectLst/>
              </a:rPr>
              <a:t>Review and update your plan - set a calendar reminder every 6 months. Especially the contact list and passwords.</a:t>
            </a:r>
          </a:p>
          <a:p>
            <a:pPr marL="342900" indent="-342900">
              <a:buFont typeface="+mj-lt"/>
              <a:buAutoNum type="arabicPeriod"/>
            </a:pPr>
            <a:endParaRPr lang="en-US" dirty="0">
              <a:effectLst/>
            </a:endParaRPr>
          </a:p>
        </p:txBody>
      </p:sp>
    </p:spTree>
    <p:extLst>
      <p:ext uri="{BB962C8B-B14F-4D97-AF65-F5344CB8AC3E}">
        <p14:creationId xmlns:p14="http://schemas.microsoft.com/office/powerpoint/2010/main" val="404051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E4272E-00E8-9F43-8A1D-7625E23C274B}"/>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Remember to take care of yourself and your team</a:t>
            </a:r>
          </a:p>
        </p:txBody>
      </p:sp>
      <p:sp>
        <p:nvSpPr>
          <p:cNvPr id="4" name="TextBox 3">
            <a:extLst>
              <a:ext uri="{FF2B5EF4-FFF2-40B4-BE49-F238E27FC236}">
                <a16:creationId xmlns:a16="http://schemas.microsoft.com/office/drawing/2014/main" id="{8EDDEC92-7537-A246-898D-3DB1FC885869}"/>
              </a:ext>
            </a:extLst>
          </p:cNvPr>
          <p:cNvSpPr txBox="1"/>
          <p:nvPr/>
        </p:nvSpPr>
        <p:spPr>
          <a:xfrm>
            <a:off x="4318535" y="929497"/>
            <a:ext cx="5808450" cy="584775"/>
          </a:xfrm>
          <a:prstGeom prst="rect">
            <a:avLst/>
          </a:prstGeom>
          <a:noFill/>
        </p:spPr>
        <p:txBody>
          <a:bodyPr wrap="none" rtlCol="0">
            <a:spAutoFit/>
          </a:bodyPr>
          <a:lstStyle/>
          <a:p>
            <a:r>
              <a:rPr lang="en-US" sz="3200" b="1" dirty="0"/>
              <a:t>Jesus’ example from Matthew 14</a:t>
            </a:r>
          </a:p>
        </p:txBody>
      </p:sp>
      <p:sp>
        <p:nvSpPr>
          <p:cNvPr id="5" name="Rectangle 4">
            <a:extLst>
              <a:ext uri="{FF2B5EF4-FFF2-40B4-BE49-F238E27FC236}">
                <a16:creationId xmlns:a16="http://schemas.microsoft.com/office/drawing/2014/main" id="{2F1E4738-99B7-7E47-9A98-5EF657EAD776}"/>
              </a:ext>
            </a:extLst>
          </p:cNvPr>
          <p:cNvSpPr/>
          <p:nvPr/>
        </p:nvSpPr>
        <p:spPr>
          <a:xfrm>
            <a:off x="4381326" y="3755851"/>
            <a:ext cx="4996543" cy="1200329"/>
          </a:xfrm>
          <a:prstGeom prst="rect">
            <a:avLst/>
          </a:prstGeom>
        </p:spPr>
        <p:txBody>
          <a:bodyPr wrap="square">
            <a:spAutoFit/>
          </a:bodyPr>
          <a:lstStyle/>
          <a:p>
            <a:r>
              <a:rPr lang="en-US" dirty="0">
                <a:solidFill>
                  <a:schemeClr val="accent1"/>
                </a:solidFill>
                <a:latin typeface="system-ui"/>
              </a:rPr>
              <a:t>Verse 23</a:t>
            </a:r>
          </a:p>
          <a:p>
            <a:r>
              <a:rPr lang="en-US" b="1" dirty="0">
                <a:solidFill>
                  <a:schemeClr val="accent1"/>
                </a:solidFill>
                <a:latin typeface="system-ui"/>
              </a:rPr>
              <a:t>After sending them home, he went up into the hills by himself to pray. Night fell while he was there alone.</a:t>
            </a:r>
            <a:endParaRPr lang="en-US" b="1" dirty="0">
              <a:solidFill>
                <a:schemeClr val="accent1"/>
              </a:solidFill>
            </a:endParaRPr>
          </a:p>
        </p:txBody>
      </p:sp>
      <p:sp>
        <p:nvSpPr>
          <p:cNvPr id="6" name="TextBox 5">
            <a:extLst>
              <a:ext uri="{FF2B5EF4-FFF2-40B4-BE49-F238E27FC236}">
                <a16:creationId xmlns:a16="http://schemas.microsoft.com/office/drawing/2014/main" id="{F7210E2C-DF72-0A48-B458-FDF71D3B6486}"/>
              </a:ext>
            </a:extLst>
          </p:cNvPr>
          <p:cNvSpPr txBox="1"/>
          <p:nvPr/>
        </p:nvSpPr>
        <p:spPr>
          <a:xfrm>
            <a:off x="4381326" y="1655019"/>
            <a:ext cx="45449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He learns of the death of John the Baptist.</a:t>
            </a:r>
          </a:p>
          <a:p>
            <a:pPr marL="285750" indent="-285750">
              <a:buFont typeface="Arial" panose="020B0604020202020204" pitchFamily="34" charset="0"/>
              <a:buChar char="•"/>
            </a:pPr>
            <a:r>
              <a:rPr lang="en-US" dirty="0"/>
              <a:t>He leaves in a boat, to be alone.</a:t>
            </a:r>
          </a:p>
          <a:p>
            <a:pPr marL="285750" indent="-285750">
              <a:buFont typeface="Arial" panose="020B0604020202020204" pitchFamily="34" charset="0"/>
              <a:buChar char="•"/>
            </a:pPr>
            <a:r>
              <a:rPr lang="en-US" dirty="0"/>
              <a:t>But the crowds follow him.</a:t>
            </a:r>
          </a:p>
          <a:p>
            <a:pPr marL="285750" indent="-285750">
              <a:buFont typeface="Arial" panose="020B0604020202020204" pitchFamily="34" charset="0"/>
              <a:buChar char="•"/>
            </a:pPr>
            <a:r>
              <a:rPr lang="en-US" dirty="0"/>
              <a:t>He feeds 5,000.</a:t>
            </a:r>
          </a:p>
          <a:p>
            <a:pPr marL="285750" indent="-285750">
              <a:buFont typeface="Arial" panose="020B0604020202020204" pitchFamily="34" charset="0"/>
              <a:buChar char="•"/>
            </a:pPr>
            <a:r>
              <a:rPr lang="en-US" dirty="0"/>
              <a:t>Then he insists that the disciples go back across the lake and he sends the people home.</a:t>
            </a:r>
          </a:p>
        </p:txBody>
      </p:sp>
      <p:sp>
        <p:nvSpPr>
          <p:cNvPr id="7" name="TextBox 6">
            <a:extLst>
              <a:ext uri="{FF2B5EF4-FFF2-40B4-BE49-F238E27FC236}">
                <a16:creationId xmlns:a16="http://schemas.microsoft.com/office/drawing/2014/main" id="{FEEEF826-C3EC-BF47-B76C-AD0AA3374378}"/>
              </a:ext>
            </a:extLst>
          </p:cNvPr>
          <p:cNvSpPr txBox="1"/>
          <p:nvPr/>
        </p:nvSpPr>
        <p:spPr>
          <a:xfrm>
            <a:off x="4381326" y="5237673"/>
            <a:ext cx="4573904"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Then comes the storm, walking on water … “back to work.”</a:t>
            </a:r>
          </a:p>
        </p:txBody>
      </p:sp>
    </p:spTree>
    <p:extLst>
      <p:ext uri="{BB962C8B-B14F-4D97-AF65-F5344CB8AC3E}">
        <p14:creationId xmlns:p14="http://schemas.microsoft.com/office/powerpoint/2010/main" val="307276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E4272E-00E8-9F43-8A1D-7625E23C274B}"/>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Andy Stanley’s three ways to be human while leading during a crisis</a:t>
            </a:r>
          </a:p>
        </p:txBody>
      </p:sp>
      <p:sp>
        <p:nvSpPr>
          <p:cNvPr id="2" name="Rectangle 1">
            <a:extLst>
              <a:ext uri="{FF2B5EF4-FFF2-40B4-BE49-F238E27FC236}">
                <a16:creationId xmlns:a16="http://schemas.microsoft.com/office/drawing/2014/main" id="{11241782-E20D-804E-9A8D-EEA9C79AEA25}"/>
              </a:ext>
            </a:extLst>
          </p:cNvPr>
          <p:cNvSpPr/>
          <p:nvPr/>
        </p:nvSpPr>
        <p:spPr>
          <a:xfrm>
            <a:off x="4897423" y="2280603"/>
            <a:ext cx="2394105" cy="32436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Provide </a:t>
            </a:r>
            <a:r>
              <a:rPr lang="en-US" sz="2000" b="1" dirty="0"/>
              <a:t>clarity</a:t>
            </a:r>
            <a:r>
              <a:rPr lang="en-US" sz="2000" dirty="0"/>
              <a:t> even though you cannot provide certainty.</a:t>
            </a:r>
          </a:p>
          <a:p>
            <a:pPr marL="285750" indent="-228600">
              <a:lnSpc>
                <a:spcPct val="90000"/>
              </a:lnSpc>
              <a:spcAft>
                <a:spcPts val="600"/>
              </a:spcAft>
              <a:buFont typeface="Arial" panose="020B0604020202020204" pitchFamily="34" charset="0"/>
              <a:buChar char="•"/>
            </a:pPr>
            <a:r>
              <a:rPr lang="en-US" sz="2000" dirty="0"/>
              <a:t>Your </a:t>
            </a:r>
            <a:r>
              <a:rPr lang="en-US" sz="2000" b="1" dirty="0"/>
              <a:t>presence</a:t>
            </a:r>
            <a:r>
              <a:rPr lang="en-US" sz="2000" dirty="0"/>
              <a:t> means more than your presentation.</a:t>
            </a:r>
          </a:p>
          <a:p>
            <a:pPr marL="285750" indent="-228600">
              <a:lnSpc>
                <a:spcPct val="90000"/>
              </a:lnSpc>
              <a:spcAft>
                <a:spcPts val="600"/>
              </a:spcAft>
              <a:buFont typeface="Arial" panose="020B0604020202020204" pitchFamily="34" charset="0"/>
              <a:buChar char="•"/>
            </a:pPr>
            <a:r>
              <a:rPr lang="en-US" sz="2000" dirty="0"/>
              <a:t>Your </a:t>
            </a:r>
            <a:r>
              <a:rPr lang="en-US" sz="2000" b="1" dirty="0"/>
              <a:t>voice</a:t>
            </a:r>
            <a:r>
              <a:rPr lang="en-US" sz="2000" dirty="0"/>
              <a:t> is more important than the words you say.</a:t>
            </a:r>
          </a:p>
        </p:txBody>
      </p:sp>
    </p:spTree>
    <p:extLst>
      <p:ext uri="{BB962C8B-B14F-4D97-AF65-F5344CB8AC3E}">
        <p14:creationId xmlns:p14="http://schemas.microsoft.com/office/powerpoint/2010/main" val="43792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3F3013F-B7C9-B546-8478-135D7B671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69000"/>
            <a:ext cx="6096000" cy="3360000"/>
          </a:xfrm>
          <a:prstGeom prst="rect">
            <a:avLst/>
          </a:prstGeom>
        </p:spPr>
      </p:pic>
      <p:pic>
        <p:nvPicPr>
          <p:cNvPr id="5" name="Picture 4" descr="Text&#10;&#10;Description automatically generated">
            <a:extLst>
              <a:ext uri="{FF2B5EF4-FFF2-40B4-BE49-F238E27FC236}">
                <a16:creationId xmlns:a16="http://schemas.microsoft.com/office/drawing/2014/main" id="{0EAD2835-6BF8-B54E-B877-04B3E412AE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26269" y="3243256"/>
            <a:ext cx="7339461" cy="2900363"/>
          </a:xfrm>
          <a:prstGeom prst="rect">
            <a:avLst/>
          </a:prstGeom>
        </p:spPr>
      </p:pic>
    </p:spTree>
    <p:extLst>
      <p:ext uri="{BB962C8B-B14F-4D97-AF65-F5344CB8AC3E}">
        <p14:creationId xmlns:p14="http://schemas.microsoft.com/office/powerpoint/2010/main" val="292460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8257ACB-DA0F-C94A-A6F1-6AA89EFD2D56}"/>
              </a:ext>
            </a:extLst>
          </p:cNvPr>
          <p:cNvSpPr/>
          <p:nvPr/>
        </p:nvSpPr>
        <p:spPr>
          <a:xfrm>
            <a:off x="4529899" y="922056"/>
            <a:ext cx="4037840" cy="5546047"/>
          </a:xfrm>
          <a:prstGeom prst="rect">
            <a:avLst/>
          </a:prstGeom>
        </p:spPr>
        <p:txBody>
          <a:bodyPr vert="horz" lIns="91440" tIns="45720" rIns="91440" bIns="45720" rtlCol="0" anchor="ctr">
            <a:normAutofit/>
          </a:bodyPr>
          <a:lstStyle/>
          <a:p>
            <a:pPr>
              <a:lnSpc>
                <a:spcPct val="90000"/>
              </a:lnSpc>
              <a:spcAft>
                <a:spcPts val="600"/>
              </a:spcAft>
            </a:pPr>
            <a:r>
              <a:rPr lang="en-US" sz="2800" dirty="0">
                <a:effectLst/>
              </a:rPr>
              <a:t>If our focus goes immediately to the reputation of the organization rather than the fact people may have been hurt, damaged or violated, we may not be assessing the damage correctly</a:t>
            </a:r>
            <a:r>
              <a:rPr lang="en-US" sz="2800" dirty="0"/>
              <a:t>.</a:t>
            </a:r>
          </a:p>
        </p:txBody>
      </p:sp>
      <p:sp>
        <p:nvSpPr>
          <p:cNvPr id="10" name="Rectangle 9">
            <a:extLst>
              <a:ext uri="{FF2B5EF4-FFF2-40B4-BE49-F238E27FC236}">
                <a16:creationId xmlns:a16="http://schemas.microsoft.com/office/drawing/2014/main" id="{1C1C899E-CCE9-7D4A-9CC6-40B371F8F3D3}"/>
              </a:ext>
            </a:extLst>
          </p:cNvPr>
          <p:cNvSpPr/>
          <p:nvPr/>
        </p:nvSpPr>
        <p:spPr>
          <a:xfrm>
            <a:off x="418225" y="489329"/>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Keep first things first</a:t>
            </a:r>
          </a:p>
        </p:txBody>
      </p:sp>
      <p:sp>
        <p:nvSpPr>
          <p:cNvPr id="4" name="TextBox 3">
            <a:extLst>
              <a:ext uri="{FF2B5EF4-FFF2-40B4-BE49-F238E27FC236}">
                <a16:creationId xmlns:a16="http://schemas.microsoft.com/office/drawing/2014/main" id="{247F5493-7581-6645-B84E-4C52BCA037FF}"/>
              </a:ext>
            </a:extLst>
          </p:cNvPr>
          <p:cNvSpPr txBox="1"/>
          <p:nvPr/>
        </p:nvSpPr>
        <p:spPr>
          <a:xfrm>
            <a:off x="5047013" y="5607006"/>
            <a:ext cx="3944670" cy="369332"/>
          </a:xfrm>
          <a:prstGeom prst="rect">
            <a:avLst/>
          </a:prstGeom>
          <a:noFill/>
        </p:spPr>
        <p:txBody>
          <a:bodyPr wrap="none" rtlCol="0">
            <a:spAutoFit/>
          </a:bodyPr>
          <a:lstStyle/>
          <a:p>
            <a:r>
              <a:rPr lang="en-US" dirty="0"/>
              <a:t>From Ed Stetzer course, Wheaton College</a:t>
            </a:r>
          </a:p>
        </p:txBody>
      </p:sp>
    </p:spTree>
    <p:extLst>
      <p:ext uri="{BB962C8B-B14F-4D97-AF65-F5344CB8AC3E}">
        <p14:creationId xmlns:p14="http://schemas.microsoft.com/office/powerpoint/2010/main" val="792598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8257ACB-DA0F-C94A-A6F1-6AA89EFD2D56}"/>
              </a:ext>
            </a:extLst>
          </p:cNvPr>
          <p:cNvSpPr/>
          <p:nvPr/>
        </p:nvSpPr>
        <p:spPr>
          <a:xfrm>
            <a:off x="4543135" y="2902829"/>
            <a:ext cx="4426694" cy="2906371"/>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3200" dirty="0">
                <a:effectLst/>
              </a:rPr>
              <a:t>In a crisis, the Alliance Communication team can help connect you with people and resources.</a:t>
            </a:r>
          </a:p>
          <a:p>
            <a:pPr>
              <a:lnSpc>
                <a:spcPct val="90000"/>
              </a:lnSpc>
              <a:spcAft>
                <a:spcPts val="600"/>
              </a:spcAft>
            </a:pPr>
            <a:endParaRPr lang="en-US" sz="3200" dirty="0"/>
          </a:p>
          <a:p>
            <a:pPr>
              <a:lnSpc>
                <a:spcPct val="90000"/>
              </a:lnSpc>
              <a:spcAft>
                <a:spcPts val="600"/>
              </a:spcAft>
            </a:pPr>
            <a:r>
              <a:rPr lang="en-US" sz="3200" dirty="0"/>
              <a:t>We can also help you with next steps in developing your plan.</a:t>
            </a:r>
          </a:p>
          <a:p>
            <a:pPr>
              <a:lnSpc>
                <a:spcPct val="90000"/>
              </a:lnSpc>
              <a:spcAft>
                <a:spcPts val="600"/>
              </a:spcAft>
            </a:pPr>
            <a:endParaRPr lang="en-US" sz="3200" dirty="0"/>
          </a:p>
          <a:p>
            <a:pPr>
              <a:lnSpc>
                <a:spcPct val="90000"/>
              </a:lnSpc>
              <a:spcAft>
                <a:spcPts val="600"/>
              </a:spcAft>
            </a:pPr>
            <a:r>
              <a:rPr lang="en-US" sz="2900" dirty="0">
                <a:solidFill>
                  <a:schemeClr val="accent1"/>
                </a:solidFill>
              </a:rPr>
              <a:t>Email: info@wycliffe.net</a:t>
            </a:r>
            <a:br>
              <a:rPr lang="en-US" sz="2900" dirty="0">
                <a:solidFill>
                  <a:schemeClr val="accent1"/>
                </a:solidFill>
              </a:rPr>
            </a:br>
            <a:endParaRPr lang="en-US" sz="2900" dirty="0">
              <a:solidFill>
                <a:schemeClr val="accent1"/>
              </a:solidFill>
            </a:endParaRPr>
          </a:p>
          <a:p>
            <a:pPr>
              <a:lnSpc>
                <a:spcPct val="90000"/>
              </a:lnSpc>
              <a:spcAft>
                <a:spcPts val="600"/>
              </a:spcAft>
            </a:pPr>
            <a:r>
              <a:rPr lang="en-US" sz="2900" dirty="0">
                <a:solidFill>
                  <a:schemeClr val="accent1"/>
                </a:solidFill>
              </a:rPr>
              <a:t>Web: wycliffe.net/communication-resources/crisis-response-planning</a:t>
            </a:r>
          </a:p>
          <a:p>
            <a:pPr>
              <a:lnSpc>
                <a:spcPct val="90000"/>
              </a:lnSpc>
              <a:spcAft>
                <a:spcPts val="600"/>
              </a:spcAft>
            </a:pPr>
            <a:endParaRPr lang="en-US" sz="2000" dirty="0"/>
          </a:p>
        </p:txBody>
      </p:sp>
      <p:sp>
        <p:nvSpPr>
          <p:cNvPr id="5" name="TextBox 4">
            <a:extLst>
              <a:ext uri="{FF2B5EF4-FFF2-40B4-BE49-F238E27FC236}">
                <a16:creationId xmlns:a16="http://schemas.microsoft.com/office/drawing/2014/main" id="{96CEDA93-9B7E-0047-A117-4DA8880D6FAC}"/>
              </a:ext>
            </a:extLst>
          </p:cNvPr>
          <p:cNvSpPr txBox="1"/>
          <p:nvPr/>
        </p:nvSpPr>
        <p:spPr>
          <a:xfrm>
            <a:off x="4417119" y="2155758"/>
            <a:ext cx="2581156" cy="584775"/>
          </a:xfrm>
          <a:prstGeom prst="rect">
            <a:avLst/>
          </a:prstGeom>
          <a:noFill/>
        </p:spPr>
        <p:txBody>
          <a:bodyPr wrap="none" rtlCol="0">
            <a:spAutoFit/>
          </a:bodyPr>
          <a:lstStyle/>
          <a:p>
            <a:r>
              <a:rPr lang="en-US" sz="3200" dirty="0"/>
              <a:t> </a:t>
            </a:r>
            <a:r>
              <a:rPr lang="en-US" sz="3200" b="1" dirty="0"/>
              <a:t>Collaboration</a:t>
            </a:r>
          </a:p>
        </p:txBody>
      </p:sp>
      <p:pic>
        <p:nvPicPr>
          <p:cNvPr id="6" name="Picture 5" descr="A logo with white text&#10;&#10;AI-generated content may be incorrect.">
            <a:extLst>
              <a:ext uri="{FF2B5EF4-FFF2-40B4-BE49-F238E27FC236}">
                <a16:creationId xmlns:a16="http://schemas.microsoft.com/office/drawing/2014/main" id="{9F0EBAE7-3D65-70B7-DECD-B3346D0D3C0B}"/>
              </a:ext>
            </a:extLst>
          </p:cNvPr>
          <p:cNvPicPr>
            <a:picLocks noChangeAspect="1"/>
          </p:cNvPicPr>
          <p:nvPr/>
        </p:nvPicPr>
        <p:blipFill>
          <a:blip r:embed="rId2"/>
          <a:stretch>
            <a:fillRect/>
          </a:stretch>
        </p:blipFill>
        <p:spPr>
          <a:xfrm>
            <a:off x="363257" y="858557"/>
            <a:ext cx="3311301" cy="1324520"/>
          </a:xfrm>
          <a:prstGeom prst="rect">
            <a:avLst/>
          </a:prstGeom>
        </p:spPr>
      </p:pic>
    </p:spTree>
    <p:extLst>
      <p:ext uri="{BB962C8B-B14F-4D97-AF65-F5344CB8AC3E}">
        <p14:creationId xmlns:p14="http://schemas.microsoft.com/office/powerpoint/2010/main" val="381116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6F29ED-2F10-CB41-BC7A-0C70D7ED3D45}"/>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Potential crises for ministry </a:t>
            </a:r>
            <a:r>
              <a:rPr lang="en-US" sz="4000" b="1" kern="1200" dirty="0" err="1">
                <a:solidFill>
                  <a:srgbClr val="FFFFFF"/>
                </a:solidFill>
                <a:effectLst/>
                <a:latin typeface="+mj-lt"/>
                <a:ea typeface="+mj-ea"/>
                <a:cs typeface="+mj-cs"/>
              </a:rPr>
              <a:t>organisations</a:t>
            </a:r>
            <a:endParaRPr lang="en-US" sz="4000" kern="1200" dirty="0">
              <a:solidFill>
                <a:srgbClr val="FFFFFF"/>
              </a:solidFill>
              <a:effectLst/>
              <a:latin typeface="+mj-lt"/>
              <a:ea typeface="+mj-ea"/>
              <a:cs typeface="+mj-cs"/>
            </a:endParaRPr>
          </a:p>
        </p:txBody>
      </p:sp>
      <p:sp>
        <p:nvSpPr>
          <p:cNvPr id="2" name="TextBox 1">
            <a:extLst>
              <a:ext uri="{FF2B5EF4-FFF2-40B4-BE49-F238E27FC236}">
                <a16:creationId xmlns:a16="http://schemas.microsoft.com/office/drawing/2014/main" id="{6EEE91E6-634F-464F-8E88-14660AE92663}"/>
              </a:ext>
            </a:extLst>
          </p:cNvPr>
          <p:cNvSpPr txBox="1"/>
          <p:nvPr/>
        </p:nvSpPr>
        <p:spPr>
          <a:xfrm>
            <a:off x="4367695" y="1201328"/>
            <a:ext cx="5802945" cy="5546047"/>
          </a:xfrm>
          <a:prstGeom prst="rect">
            <a:avLst/>
          </a:prstGeom>
        </p:spPr>
        <p:txBody>
          <a:bodyPr vert="horz" lIns="91440" tIns="45720" rIns="91440" bIns="45720" rtlCol="0" anchor="ctr">
            <a:normAutofit fontScale="92500"/>
          </a:bodyPr>
          <a:lstStyle/>
          <a:p>
            <a:pPr marL="285750" indent="-228600">
              <a:lnSpc>
                <a:spcPct val="90000"/>
              </a:lnSpc>
              <a:spcAft>
                <a:spcPts val="600"/>
              </a:spcAft>
              <a:buFont typeface="Arial" panose="020B0604020202020204" pitchFamily="34" charset="0"/>
              <a:buChar char="•"/>
            </a:pPr>
            <a:r>
              <a:rPr lang="en-US" sz="2000" dirty="0">
                <a:effectLst/>
              </a:rPr>
              <a:t>Death or incapacitation of the organization’s leader</a:t>
            </a:r>
          </a:p>
          <a:p>
            <a:pPr marL="285750" indent="-228600">
              <a:lnSpc>
                <a:spcPct val="90000"/>
              </a:lnSpc>
              <a:spcAft>
                <a:spcPts val="600"/>
              </a:spcAft>
              <a:buFont typeface="Arial" panose="020B0604020202020204" pitchFamily="34" charset="0"/>
              <a:buChar char="•"/>
            </a:pPr>
            <a:r>
              <a:rPr lang="en-US" sz="2000" dirty="0">
                <a:effectLst/>
              </a:rPr>
              <a:t>Public criticism of the </a:t>
            </a:r>
            <a:r>
              <a:rPr lang="en-US" sz="2000" dirty="0" err="1">
                <a:effectLst/>
              </a:rPr>
              <a:t>organisation’s</a:t>
            </a:r>
            <a:r>
              <a:rPr lang="en-US" sz="2000" dirty="0">
                <a:effectLst/>
              </a:rPr>
              <a:t> work</a:t>
            </a:r>
          </a:p>
          <a:p>
            <a:pPr marL="285750" indent="-228600">
              <a:lnSpc>
                <a:spcPct val="90000"/>
              </a:lnSpc>
              <a:spcAft>
                <a:spcPts val="600"/>
              </a:spcAft>
              <a:buFont typeface="Arial" panose="020B0604020202020204" pitchFamily="34" charset="0"/>
              <a:buChar char="•"/>
            </a:pPr>
            <a:r>
              <a:rPr lang="en-US" sz="2000" dirty="0">
                <a:effectLst/>
              </a:rPr>
              <a:t>A member is attacked, kidnapped or killed</a:t>
            </a:r>
          </a:p>
          <a:p>
            <a:pPr marL="285750" indent="-228600">
              <a:lnSpc>
                <a:spcPct val="90000"/>
              </a:lnSpc>
              <a:spcAft>
                <a:spcPts val="600"/>
              </a:spcAft>
              <a:buFont typeface="Arial" panose="020B0604020202020204" pitchFamily="34" charset="0"/>
              <a:buChar char="•"/>
            </a:pPr>
            <a:r>
              <a:rPr lang="en-US" sz="2000" dirty="0">
                <a:effectLst/>
              </a:rPr>
              <a:t>Office is attacked</a:t>
            </a:r>
          </a:p>
          <a:p>
            <a:pPr marL="285750" indent="-228600">
              <a:lnSpc>
                <a:spcPct val="90000"/>
              </a:lnSpc>
              <a:spcAft>
                <a:spcPts val="600"/>
              </a:spcAft>
              <a:buFont typeface="Arial" panose="020B0604020202020204" pitchFamily="34" charset="0"/>
              <a:buChar char="•"/>
            </a:pPr>
            <a:r>
              <a:rPr lang="en-US" sz="2000" dirty="0">
                <a:effectLst/>
              </a:rPr>
              <a:t>Natural disaster in a region where the organisation works</a:t>
            </a:r>
          </a:p>
          <a:p>
            <a:pPr marL="285750" indent="-228600">
              <a:lnSpc>
                <a:spcPct val="90000"/>
              </a:lnSpc>
              <a:spcAft>
                <a:spcPts val="600"/>
              </a:spcAft>
              <a:buFont typeface="Arial" panose="020B0604020202020204" pitchFamily="34" charset="0"/>
              <a:buChar char="•"/>
            </a:pPr>
            <a:r>
              <a:rPr lang="en-US" sz="2000" dirty="0">
                <a:effectLst/>
              </a:rPr>
              <a:t>Acts of terrorism or war in a region where the organisation works</a:t>
            </a:r>
          </a:p>
          <a:p>
            <a:pPr marL="285750" indent="-228600">
              <a:lnSpc>
                <a:spcPct val="90000"/>
              </a:lnSpc>
              <a:spcAft>
                <a:spcPts val="600"/>
              </a:spcAft>
              <a:buFont typeface="Arial" panose="020B0604020202020204" pitchFamily="34" charset="0"/>
              <a:buChar char="•"/>
            </a:pPr>
            <a:r>
              <a:rPr lang="en-US" sz="2000" dirty="0">
                <a:effectLst/>
              </a:rPr>
              <a:t>Allegations of violence or abuse involving a member</a:t>
            </a:r>
          </a:p>
          <a:p>
            <a:pPr marL="285750" indent="-228600">
              <a:lnSpc>
                <a:spcPct val="90000"/>
              </a:lnSpc>
              <a:spcAft>
                <a:spcPts val="600"/>
              </a:spcAft>
              <a:buFont typeface="Arial" panose="020B0604020202020204" pitchFamily="34" charset="0"/>
              <a:buChar char="•"/>
            </a:pPr>
            <a:r>
              <a:rPr lang="en-US" sz="2000" dirty="0">
                <a:effectLst/>
              </a:rPr>
              <a:t>Scrutiny for a leader’s or member’s moral failure</a:t>
            </a:r>
          </a:p>
          <a:p>
            <a:pPr marL="285750" indent="-228600">
              <a:lnSpc>
                <a:spcPct val="90000"/>
              </a:lnSpc>
              <a:spcAft>
                <a:spcPts val="600"/>
              </a:spcAft>
              <a:buFont typeface="Arial" panose="020B0604020202020204" pitchFamily="34" charset="0"/>
              <a:buChar char="•"/>
            </a:pPr>
            <a:r>
              <a:rPr lang="en-US" sz="2000" dirty="0">
                <a:effectLst/>
              </a:rPr>
              <a:t>Scrutiny for its handling of allegations of abuse or misconduct</a:t>
            </a:r>
          </a:p>
          <a:p>
            <a:pPr marL="285750" indent="-228600">
              <a:lnSpc>
                <a:spcPct val="90000"/>
              </a:lnSpc>
              <a:spcAft>
                <a:spcPts val="600"/>
              </a:spcAft>
              <a:buFont typeface="Arial" panose="020B0604020202020204" pitchFamily="34" charset="0"/>
              <a:buChar char="•"/>
            </a:pPr>
            <a:r>
              <a:rPr lang="en-US" sz="2000" dirty="0">
                <a:effectLst/>
              </a:rPr>
              <a:t>Scrutiny regarding theological issues</a:t>
            </a:r>
          </a:p>
          <a:p>
            <a:pPr marL="285750" indent="-228600">
              <a:lnSpc>
                <a:spcPct val="90000"/>
              </a:lnSpc>
              <a:spcAft>
                <a:spcPts val="600"/>
              </a:spcAft>
              <a:buFont typeface="Arial" panose="020B0604020202020204" pitchFamily="34" charset="0"/>
              <a:buChar char="•"/>
            </a:pPr>
            <a:r>
              <a:rPr lang="en-US" sz="2000" dirty="0">
                <a:effectLst/>
              </a:rPr>
              <a:t>Scrutiny regarding positions on social / political issues</a:t>
            </a:r>
          </a:p>
          <a:p>
            <a:pPr marL="285750" indent="-228600">
              <a:lnSpc>
                <a:spcPct val="90000"/>
              </a:lnSpc>
              <a:spcAft>
                <a:spcPts val="600"/>
              </a:spcAft>
              <a:buFont typeface="Arial" panose="020B0604020202020204" pitchFamily="34" charset="0"/>
              <a:buChar char="•"/>
            </a:pPr>
            <a:r>
              <a:rPr lang="en-US" sz="2000" dirty="0">
                <a:effectLst/>
              </a:rPr>
              <a:t>Website or social media accounts hacked; damaging misinformation distributed</a:t>
            </a:r>
          </a:p>
          <a:p>
            <a:pPr marL="285750" indent="-228600">
              <a:lnSpc>
                <a:spcPct val="90000"/>
              </a:lnSpc>
              <a:spcAft>
                <a:spcPts val="600"/>
              </a:spcAft>
              <a:buFont typeface="Arial" panose="020B0604020202020204" pitchFamily="34" charset="0"/>
              <a:buChar char="•"/>
            </a:pPr>
            <a:r>
              <a:rPr lang="en-US" sz="2000" dirty="0">
                <a:effectLst/>
              </a:rPr>
              <a:t>Sudden lack of access to website or social accounts</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3266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85A5BA-D6F6-C44D-A3E1-17A329CBEF5B}"/>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4000" b="1" kern="1200" dirty="0">
              <a:solidFill>
                <a:srgbClr val="FFFFFF"/>
              </a:solidFill>
              <a:latin typeface="+mj-lt"/>
              <a:ea typeface="+mj-ea"/>
              <a:cs typeface="+mj-cs"/>
            </a:endParaRPr>
          </a:p>
        </p:txBody>
      </p:sp>
      <p:sp>
        <p:nvSpPr>
          <p:cNvPr id="4" name="Rectangle 3">
            <a:extLst>
              <a:ext uri="{FF2B5EF4-FFF2-40B4-BE49-F238E27FC236}">
                <a16:creationId xmlns:a16="http://schemas.microsoft.com/office/drawing/2014/main" id="{9883CE02-FBC1-3C48-B954-300770D81069}"/>
              </a:ext>
            </a:extLst>
          </p:cNvPr>
          <p:cNvSpPr/>
          <p:nvPr/>
        </p:nvSpPr>
        <p:spPr>
          <a:xfrm>
            <a:off x="4504548" y="1060446"/>
            <a:ext cx="4837175" cy="554604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57150">
              <a:lnSpc>
                <a:spcPct val="90000"/>
              </a:lnSpc>
              <a:spcAft>
                <a:spcPts val="600"/>
              </a:spcAft>
            </a:pPr>
            <a:r>
              <a:rPr lang="en-US" sz="2400" b="1" dirty="0"/>
              <a:t>Do not be anxious about anything, but in everything by prayer and supplication with thanksgiving let your requests be made known to God. And the peace of God, which surpasses all understanding, will guard your hearts and your minds in Christ Jesus.</a:t>
            </a:r>
          </a:p>
          <a:p>
            <a:pPr marL="57150">
              <a:lnSpc>
                <a:spcPct val="90000"/>
              </a:lnSpc>
              <a:spcAft>
                <a:spcPts val="600"/>
              </a:spcAft>
            </a:pPr>
            <a:endParaRPr lang="en-US" sz="2000" b="1" dirty="0">
              <a:solidFill>
                <a:schemeClr val="tx1"/>
              </a:solidFill>
            </a:endParaRPr>
          </a:p>
          <a:p>
            <a:pPr marL="57150">
              <a:lnSpc>
                <a:spcPct val="90000"/>
              </a:lnSpc>
              <a:spcAft>
                <a:spcPts val="600"/>
              </a:spcAft>
            </a:pPr>
            <a:r>
              <a:rPr lang="en-US" sz="2000" dirty="0">
                <a:solidFill>
                  <a:schemeClr val="tx1"/>
                </a:solidFill>
              </a:rPr>
              <a:t>Philippians 4:6-7 (ESV)</a:t>
            </a:r>
          </a:p>
        </p:txBody>
      </p:sp>
    </p:spTree>
    <p:extLst>
      <p:ext uri="{BB962C8B-B14F-4D97-AF65-F5344CB8AC3E}">
        <p14:creationId xmlns:p14="http://schemas.microsoft.com/office/powerpoint/2010/main" val="332716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EA2AFF2-E722-B647-8BBE-43C3F7327099}"/>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Common mistakes</a:t>
            </a:r>
          </a:p>
        </p:txBody>
      </p:sp>
      <p:sp>
        <p:nvSpPr>
          <p:cNvPr id="11" name="Rectangle 10">
            <a:extLst>
              <a:ext uri="{FF2B5EF4-FFF2-40B4-BE49-F238E27FC236}">
                <a16:creationId xmlns:a16="http://schemas.microsoft.com/office/drawing/2014/main" id="{68FD95A1-A9DD-3F49-9C85-370992329203}"/>
              </a:ext>
            </a:extLst>
          </p:cNvPr>
          <p:cNvSpPr/>
          <p:nvPr/>
        </p:nvSpPr>
        <p:spPr>
          <a:xfrm>
            <a:off x="4515990" y="759990"/>
            <a:ext cx="4844935" cy="2031325"/>
          </a:xfrm>
          <a:prstGeom prst="rect">
            <a:avLst/>
          </a:prstGeom>
        </p:spPr>
        <p:txBody>
          <a:bodyPr wrap="square">
            <a:spAutoFit/>
          </a:bodyPr>
          <a:lstStyle/>
          <a:p>
            <a:pPr marL="285750" indent="-285750">
              <a:buFont typeface="Arial" panose="020B0604020202020204" pitchFamily="34" charset="0"/>
              <a:buChar char="•"/>
            </a:pPr>
            <a:r>
              <a:rPr lang="en-US" dirty="0">
                <a:effectLst/>
              </a:rPr>
              <a:t>Failure to anticipate a crisis and develop a plan</a:t>
            </a:r>
          </a:p>
          <a:p>
            <a:pPr marL="285750" indent="-285750">
              <a:buFont typeface="Arial" panose="020B0604020202020204" pitchFamily="34" charset="0"/>
              <a:buChar char="•"/>
            </a:pPr>
            <a:r>
              <a:rPr lang="en-US" dirty="0">
                <a:effectLst/>
              </a:rPr>
              <a:t>Ignore the issue and hope it will go away.</a:t>
            </a:r>
          </a:p>
          <a:p>
            <a:pPr marL="285750" indent="-285750">
              <a:buFont typeface="Arial" panose="020B0604020202020204" pitchFamily="34" charset="0"/>
              <a:buChar char="•"/>
            </a:pPr>
            <a:r>
              <a:rPr lang="en-US" dirty="0">
                <a:effectLst/>
              </a:rPr>
              <a:t>Fail to acknowledge the issue with staff / members, and answer questions</a:t>
            </a:r>
          </a:p>
          <a:p>
            <a:pPr marL="285750" indent="-285750">
              <a:buFont typeface="Arial" panose="020B0604020202020204" pitchFamily="34" charset="0"/>
              <a:buChar char="•"/>
            </a:pPr>
            <a:r>
              <a:rPr lang="en-US" dirty="0">
                <a:effectLst/>
              </a:rPr>
              <a:t>Forgetting about staff care</a:t>
            </a:r>
          </a:p>
          <a:p>
            <a:pPr marL="285750" indent="-285750">
              <a:buFont typeface="Arial" panose="020B0604020202020204" pitchFamily="34" charset="0"/>
              <a:buChar char="•"/>
            </a:pPr>
            <a:r>
              <a:rPr lang="en-US" dirty="0">
                <a:effectLst/>
              </a:rPr>
              <a:t>Fail to know who speaks publicly for the organisation</a:t>
            </a:r>
          </a:p>
        </p:txBody>
      </p:sp>
      <p:sp>
        <p:nvSpPr>
          <p:cNvPr id="4" name="Rectangle 3">
            <a:extLst>
              <a:ext uri="{FF2B5EF4-FFF2-40B4-BE49-F238E27FC236}">
                <a16:creationId xmlns:a16="http://schemas.microsoft.com/office/drawing/2014/main" id="{13F38206-2AE0-6449-9EB0-DB0C63A04CD6}"/>
              </a:ext>
            </a:extLst>
          </p:cNvPr>
          <p:cNvSpPr/>
          <p:nvPr/>
        </p:nvSpPr>
        <p:spPr>
          <a:xfrm>
            <a:off x="4504548" y="3088273"/>
            <a:ext cx="4680549" cy="3231654"/>
          </a:xfrm>
          <a:prstGeom prst="rect">
            <a:avLst/>
          </a:prstGeom>
        </p:spPr>
        <p:txBody>
          <a:bodyPr wrap="square">
            <a:spAutoFit/>
          </a:bodyPr>
          <a:lstStyle/>
          <a:p>
            <a:r>
              <a:rPr lang="en-US" sz="2400" b="1" dirty="0">
                <a:effectLst/>
              </a:rPr>
              <a:t>Common Results</a:t>
            </a:r>
          </a:p>
          <a:p>
            <a:pPr marL="285750" indent="-285750">
              <a:buFont typeface="Arial" panose="020B0604020202020204" pitchFamily="34" charset="0"/>
              <a:buChar char="•"/>
            </a:pPr>
            <a:r>
              <a:rPr lang="en-US" dirty="0">
                <a:effectLst/>
              </a:rPr>
              <a:t>Stakeholders don’t know what is happening and become confused, angry</a:t>
            </a:r>
          </a:p>
          <a:p>
            <a:pPr marL="285750" indent="-285750">
              <a:buFont typeface="Arial" panose="020B0604020202020204" pitchFamily="34" charset="0"/>
              <a:buChar char="•"/>
            </a:pPr>
            <a:r>
              <a:rPr lang="en-US" dirty="0">
                <a:effectLst/>
              </a:rPr>
              <a:t>Organisation perceived as inept, negligent … or worse</a:t>
            </a:r>
          </a:p>
          <a:p>
            <a:pPr marL="285750" indent="-285750">
              <a:buFont typeface="Arial" panose="020B0604020202020204" pitchFamily="34" charset="0"/>
              <a:buChar char="•"/>
            </a:pPr>
            <a:r>
              <a:rPr lang="en-US" dirty="0">
                <a:effectLst/>
              </a:rPr>
              <a:t>People suffer</a:t>
            </a:r>
          </a:p>
          <a:p>
            <a:pPr marL="285750" indent="-285750">
              <a:buFont typeface="Arial" panose="020B0604020202020204" pitchFamily="34" charset="0"/>
              <a:buChar char="•"/>
            </a:pPr>
            <a:r>
              <a:rPr lang="en-US" dirty="0">
                <a:effectLst/>
              </a:rPr>
              <a:t>Morale suffers</a:t>
            </a:r>
          </a:p>
          <a:p>
            <a:pPr marL="285750" indent="-285750">
              <a:buFont typeface="Arial" panose="020B0604020202020204" pitchFamily="34" charset="0"/>
              <a:buChar char="•"/>
            </a:pPr>
            <a:r>
              <a:rPr lang="en-US" dirty="0">
                <a:effectLst/>
              </a:rPr>
              <a:t>Financial donations drop</a:t>
            </a:r>
          </a:p>
          <a:p>
            <a:pPr marL="285750" indent="-285750">
              <a:buFont typeface="Arial" panose="020B0604020202020204" pitchFamily="34" charset="0"/>
              <a:buChar char="•"/>
            </a:pPr>
            <a:r>
              <a:rPr lang="en-US" dirty="0">
                <a:effectLst/>
              </a:rPr>
              <a:t>Recruitment / Retention suffers</a:t>
            </a:r>
          </a:p>
          <a:p>
            <a:pPr marL="285750" indent="-285750">
              <a:buFont typeface="Arial" panose="020B0604020202020204" pitchFamily="34" charset="0"/>
              <a:buChar char="•"/>
            </a:pPr>
            <a:r>
              <a:rPr lang="en-US" dirty="0">
                <a:effectLst/>
              </a:rPr>
              <a:t>Public reputation suffers</a:t>
            </a:r>
          </a:p>
          <a:p>
            <a:pPr marL="285750" indent="-285750">
              <a:buFont typeface="Arial" panose="020B0604020202020204" pitchFamily="34" charset="0"/>
              <a:buChar char="•"/>
            </a:pPr>
            <a:r>
              <a:rPr lang="en-US" dirty="0">
                <a:effectLst/>
              </a:rPr>
              <a:t>Progress of work suffers</a:t>
            </a:r>
          </a:p>
        </p:txBody>
      </p:sp>
    </p:spTree>
    <p:extLst>
      <p:ext uri="{BB962C8B-B14F-4D97-AF65-F5344CB8AC3E}">
        <p14:creationId xmlns:p14="http://schemas.microsoft.com/office/powerpoint/2010/main" val="95842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6F29ED-2F10-CB41-BC7A-0C70D7ED3D45}"/>
              </a:ext>
            </a:extLst>
          </p:cNvPr>
          <p:cNvSpPr txBox="1"/>
          <p:nvPr/>
        </p:nvSpPr>
        <p:spPr>
          <a:xfrm>
            <a:off x="466722" y="586855"/>
            <a:ext cx="3201366" cy="2528305"/>
          </a:xfrm>
          <a:prstGeom prst="rect">
            <a:avLst/>
          </a:prstGeom>
        </p:spPr>
        <p:txBody>
          <a:bodyPr vert="horz" lIns="91440" tIns="45720" rIns="91440" bIns="45720" rtlCol="0" anchor="b">
            <a:normAutofit/>
          </a:bodyPr>
          <a:lstStyle/>
          <a:p>
            <a:pPr algn="r"/>
            <a:r>
              <a:rPr lang="en-US" sz="4000" b="1" dirty="0">
                <a:solidFill>
                  <a:schemeClr val="bg1"/>
                </a:solidFill>
                <a:effectLst/>
                <a:latin typeface="+mj-lt"/>
              </a:rPr>
              <a:t>Guiding principles</a:t>
            </a:r>
            <a:endParaRPr lang="en-US" sz="4000" dirty="0">
              <a:solidFill>
                <a:schemeClr val="bg1"/>
              </a:solidFill>
              <a:effectLst/>
              <a:latin typeface="+mj-lt"/>
            </a:endParaRPr>
          </a:p>
        </p:txBody>
      </p:sp>
      <p:sp>
        <p:nvSpPr>
          <p:cNvPr id="13" name="Rectangle 12">
            <a:extLst>
              <a:ext uri="{FF2B5EF4-FFF2-40B4-BE49-F238E27FC236}">
                <a16:creationId xmlns:a16="http://schemas.microsoft.com/office/drawing/2014/main" id="{6686C611-0FDD-E44D-9B83-5AB599BC70BF}"/>
              </a:ext>
            </a:extLst>
          </p:cNvPr>
          <p:cNvSpPr/>
          <p:nvPr/>
        </p:nvSpPr>
        <p:spPr>
          <a:xfrm>
            <a:off x="4619945" y="933363"/>
            <a:ext cx="4431588" cy="3139321"/>
          </a:xfrm>
          <a:prstGeom prst="rect">
            <a:avLst/>
          </a:prstGeom>
        </p:spPr>
        <p:txBody>
          <a:bodyPr wrap="square">
            <a:spAutoFit/>
          </a:bodyPr>
          <a:lstStyle/>
          <a:p>
            <a:pPr marL="285750" indent="-285750">
              <a:buFont typeface="Arial" panose="020B0604020202020204" pitchFamily="34" charset="0"/>
              <a:buChar char="•"/>
            </a:pPr>
            <a:r>
              <a:rPr lang="en-US" dirty="0"/>
              <a:t>Before anything else: </a:t>
            </a:r>
            <a:r>
              <a:rPr lang="en-US" b="1" dirty="0">
                <a:solidFill>
                  <a:schemeClr val="accent2"/>
                </a:solidFill>
              </a:rPr>
              <a:t>PRAY</a:t>
            </a:r>
            <a:endParaRPr lang="en-US" b="1" dirty="0">
              <a:solidFill>
                <a:schemeClr val="accent2"/>
              </a:solidFill>
              <a:effectLst/>
            </a:endParaRPr>
          </a:p>
          <a:p>
            <a:pPr marL="285750" indent="-285750">
              <a:buFont typeface="Arial" panose="020B0604020202020204" pitchFamily="34" charset="0"/>
              <a:buChar char="•"/>
            </a:pPr>
            <a:r>
              <a:rPr lang="en-US" dirty="0">
                <a:effectLst/>
              </a:rPr>
              <a:t>Act quickly</a:t>
            </a:r>
          </a:p>
          <a:p>
            <a:pPr marL="285750" indent="-285750">
              <a:buFont typeface="Arial" panose="020B0604020202020204" pitchFamily="34" charset="0"/>
              <a:buChar char="•"/>
            </a:pPr>
            <a:r>
              <a:rPr lang="en-US" dirty="0">
                <a:effectLst/>
              </a:rPr>
              <a:t>Strong leadership and clear messaging (internal, then external)</a:t>
            </a:r>
          </a:p>
          <a:p>
            <a:pPr marL="285750" indent="-285750">
              <a:buFont typeface="Arial" panose="020B0604020202020204" pitchFamily="34" charset="0"/>
              <a:buChar char="•"/>
            </a:pPr>
            <a:r>
              <a:rPr lang="en-US" dirty="0">
                <a:effectLst/>
              </a:rPr>
              <a:t>Do not underreact or overreact</a:t>
            </a:r>
          </a:p>
          <a:p>
            <a:pPr marL="285750" indent="-285750">
              <a:buFont typeface="Arial" panose="020B0604020202020204" pitchFamily="34" charset="0"/>
              <a:buChar char="•"/>
            </a:pPr>
            <a:r>
              <a:rPr lang="en-US" b="1" dirty="0">
                <a:solidFill>
                  <a:schemeClr val="accent2"/>
                </a:solidFill>
                <a:effectLst/>
              </a:rPr>
              <a:t>People’s wellbeing comes first</a:t>
            </a:r>
          </a:p>
          <a:p>
            <a:pPr marL="285750" indent="-285750">
              <a:buFont typeface="Arial" panose="020B0604020202020204" pitchFamily="34" charset="0"/>
              <a:buChar char="•"/>
            </a:pPr>
            <a:r>
              <a:rPr lang="en-US" dirty="0">
                <a:effectLst/>
              </a:rPr>
              <a:t>Deal effectively with a negative news story (external/internal - multiple audiences)</a:t>
            </a:r>
          </a:p>
          <a:p>
            <a:pPr marL="285750" indent="-285750">
              <a:buFont typeface="Arial" panose="020B0604020202020204" pitchFamily="34" charset="0"/>
              <a:buChar char="•"/>
            </a:pPr>
            <a:r>
              <a:rPr lang="en-US" dirty="0">
                <a:effectLst/>
              </a:rPr>
              <a:t>Protect the </a:t>
            </a:r>
            <a:r>
              <a:rPr lang="en-US" dirty="0" err="1">
                <a:effectLst/>
              </a:rPr>
              <a:t>organisation’s</a:t>
            </a:r>
            <a:r>
              <a:rPr lang="en-US" dirty="0">
                <a:effectLst/>
              </a:rPr>
              <a:t> reputation (with whom?)</a:t>
            </a:r>
          </a:p>
          <a:p>
            <a:pPr marL="285750" indent="-285750">
              <a:buFont typeface="Arial" panose="020B0604020202020204" pitchFamily="34" charset="0"/>
              <a:buChar char="•"/>
            </a:pPr>
            <a:r>
              <a:rPr lang="en-US" dirty="0">
                <a:effectLst/>
              </a:rPr>
              <a:t>Maintain confidence of key </a:t>
            </a:r>
            <a:r>
              <a:rPr lang="en-US" b="1" dirty="0">
                <a:effectLst/>
              </a:rPr>
              <a:t>stakeholders.</a:t>
            </a:r>
          </a:p>
        </p:txBody>
      </p:sp>
      <p:sp>
        <p:nvSpPr>
          <p:cNvPr id="5" name="TextBox 4">
            <a:extLst>
              <a:ext uri="{FF2B5EF4-FFF2-40B4-BE49-F238E27FC236}">
                <a16:creationId xmlns:a16="http://schemas.microsoft.com/office/drawing/2014/main" id="{72980671-E798-254B-B4B6-86755180EDE4}"/>
              </a:ext>
            </a:extLst>
          </p:cNvPr>
          <p:cNvSpPr txBox="1"/>
          <p:nvPr/>
        </p:nvSpPr>
        <p:spPr>
          <a:xfrm>
            <a:off x="4619945" y="4916347"/>
            <a:ext cx="5835572" cy="1200329"/>
          </a:xfrm>
          <a:prstGeom prst="rect">
            <a:avLst/>
          </a:prstGeom>
          <a:noFill/>
        </p:spPr>
        <p:txBody>
          <a:bodyPr wrap="none" rtlCol="0">
            <a:spAutoFit/>
          </a:bodyPr>
          <a:lstStyle/>
          <a:p>
            <a:r>
              <a:rPr lang="en-US" sz="3600" dirty="0">
                <a:solidFill>
                  <a:schemeClr val="tx1">
                    <a:lumMod val="50000"/>
                    <a:lumOff val="50000"/>
                  </a:schemeClr>
                </a:solidFill>
              </a:rPr>
              <a:t>In the absence of information,</a:t>
            </a:r>
          </a:p>
          <a:p>
            <a:r>
              <a:rPr lang="en-US" sz="3600" dirty="0">
                <a:solidFill>
                  <a:schemeClr val="tx1">
                    <a:lumMod val="50000"/>
                    <a:lumOff val="50000"/>
                  </a:schemeClr>
                </a:solidFill>
              </a:rPr>
              <a:t>people create their own.</a:t>
            </a:r>
          </a:p>
        </p:txBody>
      </p:sp>
      <p:sp>
        <p:nvSpPr>
          <p:cNvPr id="6" name="Sun 5">
            <a:extLst>
              <a:ext uri="{FF2B5EF4-FFF2-40B4-BE49-F238E27FC236}">
                <a16:creationId xmlns:a16="http://schemas.microsoft.com/office/drawing/2014/main" id="{EF3A2443-EE6C-F94F-9F40-9E93E0DAB657}"/>
              </a:ext>
            </a:extLst>
          </p:cNvPr>
          <p:cNvSpPr/>
          <p:nvPr/>
        </p:nvSpPr>
        <p:spPr>
          <a:xfrm>
            <a:off x="4648200" y="4397568"/>
            <a:ext cx="513708" cy="513708"/>
          </a:xfrm>
          <a:prstGeom prst="su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9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EA2AFF2-E722-B647-8BBE-43C3F7327099}"/>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What is a stakeholder?</a:t>
            </a:r>
          </a:p>
        </p:txBody>
      </p:sp>
      <p:sp>
        <p:nvSpPr>
          <p:cNvPr id="3" name="Rectangle 2">
            <a:extLst>
              <a:ext uri="{FF2B5EF4-FFF2-40B4-BE49-F238E27FC236}">
                <a16:creationId xmlns:a16="http://schemas.microsoft.com/office/drawing/2014/main" id="{292C1FEB-26AF-754D-BFD2-3ADBB43353FF}"/>
              </a:ext>
            </a:extLst>
          </p:cNvPr>
          <p:cNvSpPr/>
          <p:nvPr/>
        </p:nvSpPr>
        <p:spPr>
          <a:xfrm>
            <a:off x="4810260" y="649480"/>
            <a:ext cx="4153632" cy="5546047"/>
          </a:xfrm>
          <a:prstGeom prst="rect">
            <a:avLst/>
          </a:prstGeom>
        </p:spPr>
        <p:txBody>
          <a:bodyPr vert="horz" lIns="91440" tIns="45720" rIns="91440" bIns="45720" rtlCol="0" anchor="ctr">
            <a:normAutofit/>
          </a:bodyPr>
          <a:lstStyle/>
          <a:p>
            <a:pPr>
              <a:lnSpc>
                <a:spcPct val="90000"/>
              </a:lnSpc>
              <a:spcAft>
                <a:spcPts val="600"/>
              </a:spcAft>
            </a:pPr>
            <a:r>
              <a:rPr lang="en-US" sz="2000" b="0" i="0" dirty="0">
                <a:effectLst/>
              </a:rPr>
              <a:t>A person or group who can </a:t>
            </a:r>
            <a:r>
              <a:rPr lang="en-US" sz="2000" b="1" i="0" dirty="0">
                <a:effectLst/>
              </a:rPr>
              <a:t>affect</a:t>
            </a:r>
            <a:r>
              <a:rPr lang="en-US" sz="2000" b="0" i="0" dirty="0">
                <a:effectLst/>
              </a:rPr>
              <a:t> or </a:t>
            </a:r>
            <a:r>
              <a:rPr lang="en-US" sz="2000" b="1" i="0" dirty="0">
                <a:effectLst/>
              </a:rPr>
              <a:t>be affected </a:t>
            </a:r>
            <a:r>
              <a:rPr lang="en-US" sz="2000" b="0" i="0" dirty="0">
                <a:effectLst/>
              </a:rPr>
              <a:t>by </a:t>
            </a:r>
            <a:r>
              <a:rPr lang="en-US" sz="2000" dirty="0"/>
              <a:t>the situation</a:t>
            </a:r>
            <a:r>
              <a:rPr lang="en-US" sz="2000" b="0" i="0" dirty="0">
                <a:effectLst/>
              </a:rPr>
              <a:t>.</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0" i="0" dirty="0">
                <a:effectLst/>
              </a:rPr>
              <a:t>Typically for a ministry, thes</a:t>
            </a:r>
            <a:r>
              <a:rPr lang="en-US" sz="2000" dirty="0"/>
              <a:t>e are:</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b="0" i="0" dirty="0">
                <a:effectLst/>
              </a:rPr>
              <a:t>Staff</a:t>
            </a:r>
          </a:p>
          <a:p>
            <a:pPr indent="-228600">
              <a:lnSpc>
                <a:spcPct val="90000"/>
              </a:lnSpc>
              <a:spcAft>
                <a:spcPts val="600"/>
              </a:spcAft>
              <a:buFont typeface="Arial" panose="020B0604020202020204" pitchFamily="34" charset="0"/>
              <a:buChar char="•"/>
            </a:pPr>
            <a:r>
              <a:rPr lang="en-US" sz="2000" dirty="0"/>
              <a:t>Family members</a:t>
            </a:r>
            <a:endParaRPr lang="en-US" sz="2000" b="0" i="0" dirty="0">
              <a:effectLst/>
            </a:endParaRPr>
          </a:p>
          <a:p>
            <a:pPr indent="-228600">
              <a:lnSpc>
                <a:spcPct val="90000"/>
              </a:lnSpc>
              <a:spcAft>
                <a:spcPts val="600"/>
              </a:spcAft>
              <a:buFont typeface="Arial" panose="020B0604020202020204" pitchFamily="34" charset="0"/>
              <a:buChar char="•"/>
            </a:pPr>
            <a:r>
              <a:rPr lang="en-US" sz="2000" dirty="0"/>
              <a:t>Board members</a:t>
            </a:r>
            <a:endParaRPr lang="en-US" sz="2000" b="0" i="0" dirty="0">
              <a:effectLst/>
            </a:endParaRPr>
          </a:p>
          <a:p>
            <a:pPr indent="-228600">
              <a:lnSpc>
                <a:spcPct val="90000"/>
              </a:lnSpc>
              <a:spcAft>
                <a:spcPts val="600"/>
              </a:spcAft>
              <a:buFont typeface="Arial" panose="020B0604020202020204" pitchFamily="34" charset="0"/>
              <a:buChar char="•"/>
            </a:pPr>
            <a:r>
              <a:rPr lang="en-US" sz="2000" b="0" i="0" dirty="0">
                <a:effectLst/>
              </a:rPr>
              <a:t>Prayer partners</a:t>
            </a:r>
          </a:p>
          <a:p>
            <a:pPr indent="-228600">
              <a:lnSpc>
                <a:spcPct val="90000"/>
              </a:lnSpc>
              <a:spcAft>
                <a:spcPts val="600"/>
              </a:spcAft>
              <a:buFont typeface="Arial" panose="020B0604020202020204" pitchFamily="34" charset="0"/>
              <a:buChar char="•"/>
            </a:pPr>
            <a:r>
              <a:rPr lang="en-US" sz="2000" dirty="0"/>
              <a:t>Financial partners</a:t>
            </a:r>
          </a:p>
          <a:p>
            <a:pPr indent="-228600">
              <a:lnSpc>
                <a:spcPct val="90000"/>
              </a:lnSpc>
              <a:spcAft>
                <a:spcPts val="600"/>
              </a:spcAft>
              <a:buFont typeface="Arial" panose="020B0604020202020204" pitchFamily="34" charset="0"/>
              <a:buChar char="•"/>
            </a:pPr>
            <a:r>
              <a:rPr lang="en-US" sz="2000" dirty="0"/>
              <a:t>Partner </a:t>
            </a:r>
            <a:r>
              <a:rPr lang="en-US" sz="2000" dirty="0" err="1"/>
              <a:t>organisations</a:t>
            </a:r>
            <a:endParaRPr lang="en-US" sz="2000" dirty="0"/>
          </a:p>
          <a:p>
            <a:pPr indent="-228600">
              <a:lnSpc>
                <a:spcPct val="90000"/>
              </a:lnSpc>
              <a:spcAft>
                <a:spcPts val="600"/>
              </a:spcAft>
              <a:buFont typeface="Arial" panose="020B0604020202020204" pitchFamily="34" charset="0"/>
              <a:buChar char="•"/>
            </a:pPr>
            <a:r>
              <a:rPr lang="en-US" sz="2000" dirty="0"/>
              <a:t>The church</a:t>
            </a:r>
          </a:p>
          <a:p>
            <a:pPr indent="-228600">
              <a:lnSpc>
                <a:spcPct val="90000"/>
              </a:lnSpc>
              <a:spcAft>
                <a:spcPts val="600"/>
              </a:spcAft>
              <a:buFont typeface="Arial" panose="020B0604020202020204" pitchFamily="34" charset="0"/>
              <a:buChar char="•"/>
            </a:pPr>
            <a:r>
              <a:rPr lang="en-US" sz="2000" dirty="0"/>
              <a:t>The public</a:t>
            </a:r>
          </a:p>
        </p:txBody>
      </p:sp>
    </p:spTree>
    <p:extLst>
      <p:ext uri="{BB962C8B-B14F-4D97-AF65-F5344CB8AC3E}">
        <p14:creationId xmlns:p14="http://schemas.microsoft.com/office/powerpoint/2010/main" val="20122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sp>
        <p:nvSpPr>
          <p:cNvPr id="2" name="Rectangle 1">
            <a:extLst>
              <a:ext uri="{FF2B5EF4-FFF2-40B4-BE49-F238E27FC236}">
                <a16:creationId xmlns:a16="http://schemas.microsoft.com/office/drawing/2014/main" id="{89B30D4D-483C-4E41-B937-F885DA457011}"/>
              </a:ext>
            </a:extLst>
          </p:cNvPr>
          <p:cNvSpPr/>
          <p:nvPr/>
        </p:nvSpPr>
        <p:spPr>
          <a:xfrm>
            <a:off x="4504548" y="995480"/>
            <a:ext cx="4181341" cy="2570246"/>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dirty="0">
                <a:effectLst/>
              </a:rPr>
              <a:t>Who should be involved? </a:t>
            </a:r>
          </a:p>
          <a:p>
            <a:pPr marL="342900" indent="-342900">
              <a:lnSpc>
                <a:spcPct val="90000"/>
              </a:lnSpc>
              <a:spcAft>
                <a:spcPts val="600"/>
              </a:spcAft>
              <a:buFont typeface="Arial" panose="020B0604020202020204" pitchFamily="34" charset="0"/>
              <a:buChar char="•"/>
            </a:pPr>
            <a:r>
              <a:rPr lang="en-US" sz="2000" dirty="0">
                <a:effectLst/>
              </a:rPr>
              <a:t>Who are the stakeholders? </a:t>
            </a:r>
          </a:p>
          <a:p>
            <a:pPr marL="342900" indent="-342900">
              <a:lnSpc>
                <a:spcPct val="90000"/>
              </a:lnSpc>
              <a:spcAft>
                <a:spcPts val="600"/>
              </a:spcAft>
              <a:buFont typeface="Arial" panose="020B0604020202020204" pitchFamily="34" charset="0"/>
              <a:buChar char="•"/>
            </a:pPr>
            <a:r>
              <a:rPr lang="en-US" sz="2000" dirty="0">
                <a:effectLst/>
              </a:rPr>
              <a:t>Who speaks for the organisation?</a:t>
            </a:r>
            <a:endParaRPr lang="en-US" sz="2000" dirty="0"/>
          </a:p>
          <a:p>
            <a:pPr marL="342900" indent="-342900">
              <a:lnSpc>
                <a:spcPct val="90000"/>
              </a:lnSpc>
              <a:spcAft>
                <a:spcPts val="600"/>
              </a:spcAft>
              <a:buFont typeface="Arial" panose="020B0604020202020204" pitchFamily="34" charset="0"/>
              <a:buChar char="•"/>
            </a:pPr>
            <a:r>
              <a:rPr lang="en-US" sz="2000" dirty="0">
                <a:effectLst/>
              </a:rPr>
              <a:t>What are our communication channels?</a:t>
            </a:r>
          </a:p>
          <a:p>
            <a:pPr marL="342900" indent="-342900">
              <a:lnSpc>
                <a:spcPct val="90000"/>
              </a:lnSpc>
              <a:spcAft>
                <a:spcPts val="600"/>
              </a:spcAft>
              <a:buFont typeface="Arial" panose="020B0604020202020204" pitchFamily="34" charset="0"/>
              <a:buChar char="•"/>
            </a:pPr>
            <a:r>
              <a:rPr lang="en-US" sz="2000" dirty="0">
                <a:effectLst/>
              </a:rPr>
              <a:t>What are the communication channels </a:t>
            </a:r>
            <a:r>
              <a:rPr lang="en-US" sz="2000" b="1" dirty="0">
                <a:effectLst/>
              </a:rPr>
              <a:t>about</a:t>
            </a:r>
            <a:r>
              <a:rPr lang="en-US" sz="2000" dirty="0">
                <a:effectLst/>
              </a:rPr>
              <a:t> us?</a:t>
            </a:r>
          </a:p>
        </p:txBody>
      </p:sp>
    </p:spTree>
    <p:extLst>
      <p:ext uri="{BB962C8B-B14F-4D97-AF65-F5344CB8AC3E}">
        <p14:creationId xmlns:p14="http://schemas.microsoft.com/office/powerpoint/2010/main" val="70437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92EB6F-9C90-9C46-8C42-FB8633C5D09D}"/>
              </a:ext>
            </a:extLst>
          </p:cNvPr>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effectLst/>
                <a:latin typeface="+mj-lt"/>
                <a:ea typeface="+mj-ea"/>
                <a:cs typeface="+mj-cs"/>
              </a:rPr>
              <a:t>Developing</a:t>
            </a:r>
          </a:p>
          <a:p>
            <a:pPr algn="r">
              <a:lnSpc>
                <a:spcPct val="90000"/>
              </a:lnSpc>
              <a:spcBef>
                <a:spcPct val="0"/>
              </a:spcBef>
              <a:spcAft>
                <a:spcPts val="600"/>
              </a:spcAft>
            </a:pPr>
            <a:r>
              <a:rPr lang="en-US" sz="4000" b="1" kern="1200" dirty="0">
                <a:solidFill>
                  <a:srgbClr val="FFFFFF"/>
                </a:solidFill>
                <a:effectLst/>
                <a:latin typeface="+mj-lt"/>
                <a:ea typeface="+mj-ea"/>
                <a:cs typeface="+mj-cs"/>
              </a:rPr>
              <a:t>a plan</a:t>
            </a:r>
            <a:endParaRPr lang="en-US" sz="4000" kern="1200" dirty="0">
              <a:solidFill>
                <a:srgbClr val="FFFFFF"/>
              </a:solidFill>
              <a:effectLst/>
              <a:latin typeface="+mj-lt"/>
              <a:ea typeface="+mj-ea"/>
              <a:cs typeface="+mj-cs"/>
            </a:endParaRPr>
          </a:p>
        </p:txBody>
      </p:sp>
      <p:sp>
        <p:nvSpPr>
          <p:cNvPr id="2" name="Rectangle 1">
            <a:extLst>
              <a:ext uri="{FF2B5EF4-FFF2-40B4-BE49-F238E27FC236}">
                <a16:creationId xmlns:a16="http://schemas.microsoft.com/office/drawing/2014/main" id="{89B30D4D-483C-4E41-B937-F885DA457011}"/>
              </a:ext>
            </a:extLst>
          </p:cNvPr>
          <p:cNvSpPr/>
          <p:nvPr/>
        </p:nvSpPr>
        <p:spPr>
          <a:xfrm>
            <a:off x="4504548" y="757671"/>
            <a:ext cx="4181341" cy="1173871"/>
          </a:xfrm>
          <a:prstGeom prst="rect">
            <a:avLst/>
          </a:prstGeom>
        </p:spPr>
        <p:txBody>
          <a:bodyPr vert="horz" lIns="91440" tIns="45720" rIns="91440" bIns="45720" rtlCol="0" anchor="ctr">
            <a:normAutofit/>
          </a:bodyPr>
          <a:lstStyle/>
          <a:p>
            <a:r>
              <a:rPr lang="en-US" b="1" dirty="0">
                <a:solidFill>
                  <a:schemeClr val="accent3"/>
                </a:solidFill>
              </a:rPr>
              <a:t>From Ed Stetzer at Wheaton College:</a:t>
            </a:r>
          </a:p>
          <a:p>
            <a:r>
              <a:rPr lang="en-US" i="1" dirty="0"/>
              <a:t>Who</a:t>
            </a:r>
            <a:r>
              <a:rPr lang="en-US" dirty="0"/>
              <a:t> is on the team is more important than </a:t>
            </a:r>
            <a:r>
              <a:rPr lang="en-US" i="1" dirty="0"/>
              <a:t>how many</a:t>
            </a:r>
            <a:r>
              <a:rPr lang="en-US" dirty="0"/>
              <a:t> are on the team.</a:t>
            </a:r>
          </a:p>
        </p:txBody>
      </p:sp>
      <p:sp>
        <p:nvSpPr>
          <p:cNvPr id="4" name="Rectangle 3">
            <a:extLst>
              <a:ext uri="{FF2B5EF4-FFF2-40B4-BE49-F238E27FC236}">
                <a16:creationId xmlns:a16="http://schemas.microsoft.com/office/drawing/2014/main" id="{9BE6DB25-994D-774A-92D5-6C29F3081D22}"/>
              </a:ext>
            </a:extLst>
          </p:cNvPr>
          <p:cNvSpPr/>
          <p:nvPr/>
        </p:nvSpPr>
        <p:spPr>
          <a:xfrm>
            <a:off x="4504548" y="416039"/>
            <a:ext cx="4024948" cy="480131"/>
          </a:xfrm>
          <a:prstGeom prst="rect">
            <a:avLst/>
          </a:prstGeom>
        </p:spPr>
        <p:txBody>
          <a:bodyPr wrap="none">
            <a:spAutoFit/>
          </a:bodyPr>
          <a:lstStyle/>
          <a:p>
            <a:pPr>
              <a:lnSpc>
                <a:spcPct val="90000"/>
              </a:lnSpc>
              <a:spcAft>
                <a:spcPts val="600"/>
              </a:spcAft>
            </a:pPr>
            <a:r>
              <a:rPr lang="en-US" sz="2800" b="1" dirty="0"/>
              <a:t>Who should be involved? </a:t>
            </a:r>
          </a:p>
        </p:txBody>
      </p:sp>
    </p:spTree>
    <p:extLst>
      <p:ext uri="{BB962C8B-B14F-4D97-AF65-F5344CB8AC3E}">
        <p14:creationId xmlns:p14="http://schemas.microsoft.com/office/powerpoint/2010/main" val="1715156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4719</TotalTime>
  <Words>1362</Words>
  <Application>Microsoft Macintosh PowerPoint</Application>
  <PresentationFormat>Widescreen</PresentationFormat>
  <Paragraphs>195</Paragraphs>
  <Slides>28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system-ui</vt:lpstr>
      <vt:lpstr>Office Theme</vt:lpstr>
      <vt:lpstr>Creating and Using a Crisis Response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Using a Crisis Response Plan</dc:title>
  <dc:creator>James Killam</dc:creator>
  <cp:lastModifiedBy>James Killam</cp:lastModifiedBy>
  <cp:revision>44</cp:revision>
  <dcterms:created xsi:type="dcterms:W3CDTF">2021-02-16T17:24:00Z</dcterms:created>
  <dcterms:modified xsi:type="dcterms:W3CDTF">2025-10-09T15:29:15Z</dcterms:modified>
</cp:coreProperties>
</file>